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8"/>
  </p:notesMasterIdLst>
  <p:handoutMasterIdLst>
    <p:handoutMasterId r:id="rId49"/>
  </p:handoutMasterIdLst>
  <p:sldIdLst>
    <p:sldId id="283" r:id="rId2"/>
    <p:sldId id="284" r:id="rId3"/>
    <p:sldId id="288" r:id="rId4"/>
    <p:sldId id="483" r:id="rId5"/>
    <p:sldId id="479" r:id="rId6"/>
    <p:sldId id="467" r:id="rId7"/>
    <p:sldId id="470" r:id="rId8"/>
    <p:sldId id="471" r:id="rId9"/>
    <p:sldId id="473" r:id="rId10"/>
    <p:sldId id="474" r:id="rId11"/>
    <p:sldId id="475" r:id="rId12"/>
    <p:sldId id="476" r:id="rId13"/>
    <p:sldId id="477" r:id="rId14"/>
    <p:sldId id="478" r:id="rId15"/>
    <p:sldId id="486" r:id="rId16"/>
    <p:sldId id="484" r:id="rId17"/>
    <p:sldId id="485" r:id="rId18"/>
    <p:sldId id="487" r:id="rId19"/>
    <p:sldId id="507" r:id="rId20"/>
    <p:sldId id="480" r:id="rId21"/>
    <p:sldId id="275" r:id="rId22"/>
    <p:sldId id="489" r:id="rId23"/>
    <p:sldId id="490" r:id="rId24"/>
    <p:sldId id="491" r:id="rId25"/>
    <p:sldId id="492" r:id="rId26"/>
    <p:sldId id="493" r:id="rId27"/>
    <p:sldId id="494" r:id="rId28"/>
    <p:sldId id="495" r:id="rId29"/>
    <p:sldId id="488" r:id="rId30"/>
    <p:sldId id="508" r:id="rId31"/>
    <p:sldId id="481" r:id="rId32"/>
    <p:sldId id="496" r:id="rId33"/>
    <p:sldId id="497" r:id="rId34"/>
    <p:sldId id="498" r:id="rId35"/>
    <p:sldId id="509" r:id="rId36"/>
    <p:sldId id="482" r:id="rId37"/>
    <p:sldId id="499" r:id="rId38"/>
    <p:sldId id="500" r:id="rId39"/>
    <p:sldId id="502" r:id="rId40"/>
    <p:sldId id="501" r:id="rId41"/>
    <p:sldId id="503" r:id="rId42"/>
    <p:sldId id="510" r:id="rId43"/>
    <p:sldId id="505" r:id="rId44"/>
    <p:sldId id="506" r:id="rId45"/>
    <p:sldId id="268" r:id="rId46"/>
    <p:sldId id="280" r:id="rId47"/>
  </p:sldIdLst>
  <p:sldSz cx="24382413" cy="13716000"/>
  <p:notesSz cx="6858000" cy="9144000"/>
  <p:defaultTextStyle>
    <a:defPPr>
      <a:defRPr lang="es-ES"/>
    </a:defPPr>
    <a:lvl1pPr marL="0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43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686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29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371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14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057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00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743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ción" id="{76CD779C-3F03-3B4F-B26F-DA4937D00573}">
          <p14:sldIdLst>
            <p14:sldId id="283"/>
            <p14:sldId id="284"/>
            <p14:sldId id="288"/>
            <p14:sldId id="483"/>
          </p14:sldIdLst>
        </p14:section>
        <p14:section name="Custom Renderers" id="{3A7A55EE-09D1-8945-B6CF-A21027C48962}">
          <p14:sldIdLst>
            <p14:sldId id="479"/>
            <p14:sldId id="467"/>
            <p14:sldId id="470"/>
            <p14:sldId id="471"/>
            <p14:sldId id="473"/>
            <p14:sldId id="474"/>
            <p14:sldId id="475"/>
            <p14:sldId id="476"/>
            <p14:sldId id="477"/>
            <p14:sldId id="478"/>
            <p14:sldId id="486"/>
            <p14:sldId id="484"/>
            <p14:sldId id="485"/>
            <p14:sldId id="487"/>
            <p14:sldId id="507"/>
          </p14:sldIdLst>
        </p14:section>
        <p14:section name="SkiaSharp" id="{981E418C-1259-E64B-A053-E338B3B97122}">
          <p14:sldIdLst>
            <p14:sldId id="480"/>
            <p14:sldId id="275"/>
            <p14:sldId id="489"/>
            <p14:sldId id="490"/>
            <p14:sldId id="491"/>
            <p14:sldId id="492"/>
            <p14:sldId id="493"/>
            <p14:sldId id="494"/>
            <p14:sldId id="495"/>
            <p14:sldId id="488"/>
            <p14:sldId id="508"/>
          </p14:sldIdLst>
        </p14:section>
        <p14:section name="Custom Controls" id="{FAF24F97-DFC2-8F4F-8D08-EA62024554E7}">
          <p14:sldIdLst>
            <p14:sldId id="481"/>
            <p14:sldId id="496"/>
            <p14:sldId id="497"/>
            <p14:sldId id="498"/>
            <p14:sldId id="509"/>
          </p14:sldIdLst>
        </p14:section>
        <p14:section name="Templated Controls" id="{EBE30200-CFEC-1243-8517-8232680A7052}">
          <p14:sldIdLst>
            <p14:sldId id="482"/>
            <p14:sldId id="499"/>
            <p14:sldId id="500"/>
            <p14:sldId id="502"/>
            <p14:sldId id="501"/>
            <p14:sldId id="503"/>
            <p14:sldId id="510"/>
          </p14:sldIdLst>
        </p14:section>
        <p14:section name="A tener en cuenta" id="{5898EEA1-1ACE-E641-BA7B-4A5DE6E5701A}">
          <p14:sldIdLst>
            <p14:sldId id="505"/>
            <p14:sldId id="506"/>
          </p14:sldIdLst>
        </p14:section>
        <p14:section name="Preguntas &amp; Respuestas" id="{76CCE12F-9A6B-704A-98F8-7CDFCFF7BEA5}">
          <p14:sldIdLst>
            <p14:sldId id="268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0140"/>
    <a:srgbClr val="320934"/>
    <a:srgbClr val="4A0851"/>
    <a:srgbClr val="8736D9"/>
    <a:srgbClr val="EAEAF1"/>
    <a:srgbClr val="17212D"/>
    <a:srgbClr val="17202D"/>
    <a:srgbClr val="FF3654"/>
    <a:srgbClr val="00D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59"/>
    <p:restoredTop sz="86397"/>
  </p:normalViewPr>
  <p:slideViewPr>
    <p:cSldViewPr snapToGrid="0" snapToObjects="1">
      <p:cViewPr varScale="1">
        <p:scale>
          <a:sx n="58" d="100"/>
          <a:sy n="58" d="100"/>
        </p:scale>
        <p:origin x="304" y="2208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08" d="100"/>
          <a:sy n="108" d="100"/>
        </p:scale>
        <p:origin x="320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1667F193-4663-3241-A3F4-47F649ECE6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CB45B4DB-116C-B740-A39B-BACD56C9770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721200-539F-1341-850E-0E51CA3393E5}" type="datetimeFigureOut">
              <a:rPr lang="es-ES" smtClean="0"/>
              <a:t>23/9/20</a:t>
            </a:fld>
            <a:endParaRPr lang="es-ES"/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2E5C9A1F-741A-0643-9D6F-5646EFABF2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2EDB0FF9-18C9-EE4E-B63D-D264724A8E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00D35-1BEB-DD42-A2D5-314930B612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1673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77AEC1-1928-414E-A654-B09E4EE0B039}" type="datetimeFigureOut">
              <a:rPr lang="es-ES" smtClean="0"/>
              <a:t>23/9/20</a:t>
            </a:fld>
            <a:endParaRPr lang="es-ES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68F0C-750B-6440-A7B4-17C12343E52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3205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tif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8.tiff"/><Relationship Id="rId7" Type="http://schemas.openxmlformats.org/officeDocument/2006/relationships/image" Target="../media/image19.png"/><Relationship Id="rId12" Type="http://schemas.openxmlformats.org/officeDocument/2006/relationships/image" Target="../media/image5.emf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png"/><Relationship Id="rId11" Type="http://schemas.openxmlformats.org/officeDocument/2006/relationships/image" Target="../media/image9.emf"/><Relationship Id="rId5" Type="http://schemas.openxmlformats.org/officeDocument/2006/relationships/image" Target="../media/image7.emf"/><Relationship Id="rId10" Type="http://schemas.openxmlformats.org/officeDocument/2006/relationships/image" Target="../media/image17.wmf"/><Relationship Id="rId4" Type="http://schemas.openxmlformats.org/officeDocument/2006/relationships/image" Target="../media/image6.emf"/><Relationship Id="rId9" Type="http://schemas.openxmlformats.org/officeDocument/2006/relationships/oleObject" Target="../embeddings/oleObject1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5.emf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0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9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2.tif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9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5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BD6FBFF6-842B-1548-97F6-C70C3948DA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57740" y="4590765"/>
            <a:ext cx="17148312" cy="5948935"/>
          </a:xfrm>
        </p:spPr>
        <p:txBody>
          <a:bodyPr anchor="t" anchorCtr="0">
            <a:normAutofit/>
          </a:bodyPr>
          <a:lstStyle>
            <a:lvl1pPr algn="l">
              <a:defRPr sz="10000" b="1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[</a:t>
            </a:r>
            <a:r>
              <a:rPr lang="es-ES" dirty="0" err="1"/>
              <a:t>Title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presentation</a:t>
            </a:r>
            <a:r>
              <a:rPr lang="es-ES" dirty="0"/>
              <a:t>]</a:t>
            </a:r>
            <a:endParaRPr lang="en-US" dirty="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6A88B6BF-3F1E-0649-96E0-0F6C772422CE}"/>
              </a:ext>
            </a:extLst>
          </p:cNvPr>
          <p:cNvSpPr/>
          <p:nvPr userDrawn="1"/>
        </p:nvSpPr>
        <p:spPr>
          <a:xfrm>
            <a:off x="0" y="3788144"/>
            <a:ext cx="3732740" cy="144000"/>
          </a:xfrm>
          <a:prstGeom prst="rect">
            <a:avLst/>
          </a:prstGeom>
          <a:solidFill>
            <a:srgbClr val="873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0B3CF5-ADDB-1747-879B-AC5F52D04B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57740" y="720900"/>
            <a:ext cx="3652322" cy="2197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0630C6-CBB4-E646-9A9D-D7F5EC0602D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53613" y="10033000"/>
            <a:ext cx="14528800" cy="3683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FAC687-766E-794F-B13E-6A04BCF86B6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799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bg>
      <p:bgPr>
        <a:solidFill>
          <a:srgbClr val="E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738" y="2162435"/>
            <a:ext cx="18565384" cy="2651126"/>
          </a:xfrm>
        </p:spPr>
        <p:txBody>
          <a:bodyPr>
            <a:normAutofit/>
          </a:bodyPr>
          <a:lstStyle>
            <a:lvl1pPr>
              <a:defRPr sz="7200" b="1">
                <a:solidFill>
                  <a:srgbClr val="210140"/>
                </a:solidFill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738" y="5012268"/>
            <a:ext cx="18565384" cy="7341658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210140"/>
                </a:solidFill>
              </a:defRPr>
            </a:lvl1pPr>
            <a:lvl2pPr marL="914354" indent="0">
              <a:buNone/>
              <a:defRPr sz="3200">
                <a:solidFill>
                  <a:srgbClr val="210140"/>
                </a:solidFill>
              </a:defRPr>
            </a:lvl2pPr>
            <a:lvl3pPr marL="1828709" indent="0">
              <a:buNone/>
              <a:defRPr sz="3200">
                <a:solidFill>
                  <a:srgbClr val="210140"/>
                </a:solidFill>
              </a:defRPr>
            </a:lvl3pPr>
            <a:lvl4pPr marL="2743063" indent="0">
              <a:buNone/>
              <a:defRPr sz="3200">
                <a:solidFill>
                  <a:srgbClr val="210140"/>
                </a:solidFill>
              </a:defRPr>
            </a:lvl4pPr>
            <a:lvl5pPr marL="3657417" indent="0">
              <a:buNone/>
              <a:defRPr sz="3200">
                <a:solidFill>
                  <a:srgbClr val="210140"/>
                </a:solidFill>
              </a:defRPr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23/9/20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009998-D1BD-3C46-A25A-33D1A35328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E2CF76-506D-4F47-BD6E-1035772778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28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bg>
      <p:bgPr>
        <a:solidFill>
          <a:srgbClr val="E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758553-1A2D-41EA-AE0B-0FFBFDC29359}"/>
              </a:ext>
            </a:extLst>
          </p:cNvPr>
          <p:cNvSpPr/>
          <p:nvPr userDrawn="1"/>
        </p:nvSpPr>
        <p:spPr>
          <a:xfrm>
            <a:off x="0" y="3283542"/>
            <a:ext cx="24382413" cy="9305787"/>
          </a:xfrm>
          <a:prstGeom prst="rect">
            <a:avLst/>
          </a:prstGeom>
          <a:solidFill>
            <a:srgbClr val="210140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140738" y="3712757"/>
            <a:ext cx="18565384" cy="8647971"/>
          </a:xfrm>
        </p:spPr>
        <p:txBody>
          <a:bodyPr wrap="none">
            <a:noAutofit/>
          </a:bodyPr>
          <a:lstStyle>
            <a:lvl1pPr marL="0" indent="0">
              <a:lnSpc>
                <a:spcPts val="2000"/>
              </a:lnSpc>
              <a:spcBef>
                <a:spcPts val="600"/>
              </a:spcBef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914354" indent="0">
              <a:lnSpc>
                <a:spcPts val="2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2pPr>
            <a:lvl3pPr marL="1828709" indent="0">
              <a:lnSpc>
                <a:spcPts val="2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3pPr>
            <a:lvl4pPr marL="2743063" indent="0">
              <a:lnSpc>
                <a:spcPts val="2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4pPr>
            <a:lvl5pPr marL="3657417" indent="0">
              <a:lnSpc>
                <a:spcPts val="2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s-ES" dirty="0" err="1"/>
              <a:t>Code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23/9/20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036E301F-C9C0-40D3-9E55-81DA64C68E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0738" y="2123126"/>
            <a:ext cx="18565384" cy="801641"/>
          </a:xfrm>
        </p:spPr>
        <p:txBody>
          <a:bodyPr/>
          <a:lstStyle>
            <a:lvl1pPr marL="0" indent="0">
              <a:buNone/>
              <a:defRPr sz="5400" b="1">
                <a:solidFill>
                  <a:srgbClr val="210140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  <a:endParaRPr lang="es-E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C47D03-A8C8-BC40-AA83-9AC128E214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448819-7375-2345-8814-1C026D4D8F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059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+photo">
    <p:bg>
      <p:bgPr>
        <a:solidFill>
          <a:srgbClr val="E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738" y="2162435"/>
            <a:ext cx="10404995" cy="2651126"/>
          </a:xfrm>
        </p:spPr>
        <p:txBody>
          <a:bodyPr>
            <a:normAutofit/>
          </a:bodyPr>
          <a:lstStyle>
            <a:lvl1pPr>
              <a:defRPr sz="7200" b="1">
                <a:solidFill>
                  <a:srgbClr val="210140"/>
                </a:solidFill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738" y="5012268"/>
            <a:ext cx="10404995" cy="7341658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210140"/>
                </a:solidFill>
              </a:defRPr>
            </a:lvl1pPr>
            <a:lvl2pPr marL="914354" indent="0">
              <a:buNone/>
              <a:defRPr sz="3200">
                <a:solidFill>
                  <a:srgbClr val="210140"/>
                </a:solidFill>
              </a:defRPr>
            </a:lvl2pPr>
            <a:lvl3pPr marL="1828709" indent="0">
              <a:buNone/>
              <a:defRPr sz="3200">
                <a:solidFill>
                  <a:srgbClr val="210140"/>
                </a:solidFill>
              </a:defRPr>
            </a:lvl3pPr>
            <a:lvl4pPr marL="2743063" indent="0">
              <a:buNone/>
              <a:defRPr sz="3200">
                <a:solidFill>
                  <a:srgbClr val="210140"/>
                </a:solidFill>
              </a:defRPr>
            </a:lvl4pPr>
            <a:lvl5pPr marL="3657417" indent="0">
              <a:buNone/>
              <a:defRPr sz="3200">
                <a:solidFill>
                  <a:srgbClr val="210140"/>
                </a:solidFill>
              </a:defRPr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23/9/20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BC808AA7-189A-FF41-8132-1C74D0AE6E6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986000" y="2162435"/>
            <a:ext cx="7606152" cy="10191750"/>
          </a:xfrm>
        </p:spPr>
        <p:txBody>
          <a:bodyPr/>
          <a:lstStyle/>
          <a:p>
            <a:endParaRPr lang="es-E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E627DA-2FE4-2B4A-AE8B-1377905CFE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75C6C1-428A-CF49-A891-817F7E3F90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32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">
    <p:bg>
      <p:bgPr>
        <a:solidFill>
          <a:srgbClr val="E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738" y="2155202"/>
            <a:ext cx="18509831" cy="2651126"/>
          </a:xfrm>
        </p:spPr>
        <p:txBody>
          <a:bodyPr>
            <a:normAutofit/>
          </a:bodyPr>
          <a:lstStyle>
            <a:lvl1pPr>
              <a:defRPr sz="7200" b="1">
                <a:solidFill>
                  <a:srgbClr val="210140"/>
                </a:solidFill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23/9/20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20DF1C-D65C-3244-92ED-EC730E97B9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EF295B-753B-8742-BB51-DF729DDE16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44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E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23/9/20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BB6CA7-8D87-F748-90EE-450398508B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F21D33-22BA-6A4F-9C46-9E612E78751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06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nt">
    <p:bg>
      <p:bgPr>
        <a:solidFill>
          <a:srgbClr val="E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140738" y="4929810"/>
            <a:ext cx="16690436" cy="4065430"/>
          </a:xfrm>
        </p:spPr>
        <p:txBody>
          <a:bodyPr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800">
                <a:solidFill>
                  <a:srgbClr val="210140"/>
                </a:solidFill>
              </a:defRPr>
            </a:lvl1pPr>
            <a:lvl2pPr marL="914354" indent="0" algn="ctr">
              <a:buNone/>
              <a:defRPr sz="4800">
                <a:solidFill>
                  <a:srgbClr val="210140"/>
                </a:solidFill>
              </a:defRPr>
            </a:lvl2pPr>
            <a:lvl3pPr marL="1828709" indent="0" algn="ctr">
              <a:buNone/>
              <a:defRPr sz="4800"/>
            </a:lvl3pPr>
            <a:lvl4pPr marL="2743063" indent="0" algn="ctr">
              <a:buNone/>
              <a:defRPr sz="4800"/>
            </a:lvl4pPr>
            <a:lvl5pPr marL="3657417" indent="0" algn="ctr">
              <a:buNone/>
              <a:defRPr sz="4800"/>
            </a:lvl5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Editar el estilo de texto del patrón</a:t>
            </a:r>
            <a:endParaRPr lang="es-ES" dirty="0">
              <a:solidFill>
                <a:srgbClr val="17202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endParaRPr lang="es-E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23/9/20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7" name="Rectángulo 15">
            <a:extLst>
              <a:ext uri="{FF2B5EF4-FFF2-40B4-BE49-F238E27FC236}">
                <a16:creationId xmlns:a16="http://schemas.microsoft.com/office/drawing/2014/main" id="{2B85CC4A-8104-AD46-9EA0-6076ADD8F8F1}"/>
              </a:ext>
            </a:extLst>
          </p:cNvPr>
          <p:cNvSpPr/>
          <p:nvPr userDrawn="1"/>
        </p:nvSpPr>
        <p:spPr>
          <a:xfrm>
            <a:off x="19417172" y="9980028"/>
            <a:ext cx="1440000" cy="36000"/>
          </a:xfrm>
          <a:prstGeom prst="rect">
            <a:avLst/>
          </a:prstGeom>
          <a:solidFill>
            <a:srgbClr val="873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8736D9"/>
                </a:solidFill>
              </a:rPr>
              <a:t>  </a:t>
            </a:r>
          </a:p>
        </p:txBody>
      </p:sp>
      <p:pic>
        <p:nvPicPr>
          <p:cNvPr id="18" name="Imagen 2">
            <a:extLst>
              <a:ext uri="{FF2B5EF4-FFF2-40B4-BE49-F238E27FC236}">
                <a16:creationId xmlns:a16="http://schemas.microsoft.com/office/drawing/2014/main" id="{7432B428-984B-7A4E-8719-7DF3A3A7D3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6487" y="2847149"/>
            <a:ext cx="1111025" cy="1447699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4245539-B6DA-2444-81CA-151A784587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292637" y="10121993"/>
            <a:ext cx="3538537" cy="914400"/>
          </a:xfrm>
        </p:spPr>
        <p:txBody>
          <a:bodyPr rIns="0">
            <a:normAutofit/>
          </a:bodyPr>
          <a:lstStyle>
            <a:lvl1pPr marL="0" indent="0" algn="r">
              <a:buNone/>
              <a:defRPr sz="3200">
                <a:solidFill>
                  <a:srgbClr val="210140"/>
                </a:solidFill>
              </a:defRPr>
            </a:lvl1pPr>
          </a:lstStyle>
          <a:p>
            <a:pPr lvl="0"/>
            <a:r>
              <a:rPr lang="en-US" dirty="0" err="1"/>
              <a:t>Nombre</a:t>
            </a:r>
            <a:r>
              <a:rPr lang="en-US" dirty="0"/>
              <a:t> </a:t>
            </a:r>
            <a:r>
              <a:rPr lang="en-US" dirty="0" err="1"/>
              <a:t>Apellido</a:t>
            </a:r>
            <a:endParaRPr lang="es-E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A4E075-5CBF-1049-9AD3-867D0B49B91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78C8A0-C6DC-DA4A-8865-86236587C1A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30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3">
            <a:extLst>
              <a:ext uri="{FF2B5EF4-FFF2-40B4-BE49-F238E27FC236}">
                <a16:creationId xmlns:a16="http://schemas.microsoft.com/office/drawing/2014/main" id="{2415C733-85B8-1242-91AE-717DCE2B2351}"/>
              </a:ext>
            </a:extLst>
          </p:cNvPr>
          <p:cNvSpPr txBox="1"/>
          <p:nvPr userDrawn="1"/>
        </p:nvSpPr>
        <p:spPr>
          <a:xfrm>
            <a:off x="1457740" y="3414350"/>
            <a:ext cx="9643076" cy="2933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0"/>
              </a:lnSpc>
            </a:pPr>
            <a:r>
              <a:rPr lang="es-ES" sz="11000" b="1" dirty="0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Thanks</a:t>
            </a:r>
            <a:r>
              <a:rPr lang="es-ES" sz="11000" b="1" dirty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…</a:t>
            </a:r>
          </a:p>
          <a:p>
            <a:pPr>
              <a:lnSpc>
                <a:spcPts val="11000"/>
              </a:lnSpc>
            </a:pPr>
            <a:r>
              <a:rPr lang="es-ES" sz="11000" b="1" dirty="0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</a:t>
            </a:r>
            <a:r>
              <a:rPr lang="es-ES" sz="11000" b="1" dirty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1000" b="1" dirty="0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es-ES" sz="11000" b="1" dirty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1000" b="1" dirty="0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soon</a:t>
            </a:r>
            <a:r>
              <a:rPr lang="es-ES" sz="11000" b="1" dirty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  <p:sp>
        <p:nvSpPr>
          <p:cNvPr id="13" name="CuadroTexto 8">
            <a:extLst>
              <a:ext uri="{FF2B5EF4-FFF2-40B4-BE49-F238E27FC236}">
                <a16:creationId xmlns:a16="http://schemas.microsoft.com/office/drawing/2014/main" id="{3A2F0626-AF36-1F47-86ED-5EFE7E6BDAC2}"/>
              </a:ext>
            </a:extLst>
          </p:cNvPr>
          <p:cNvSpPr txBox="1"/>
          <p:nvPr userDrawn="1"/>
        </p:nvSpPr>
        <p:spPr>
          <a:xfrm>
            <a:off x="12192000" y="2196973"/>
            <a:ext cx="1219041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s-ES" dirty="0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Thanks</a:t>
            </a:r>
            <a:r>
              <a:rPr lang="es-ES" dirty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also</a:t>
            </a:r>
            <a:r>
              <a:rPr lang="es-ES" dirty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s-ES" dirty="0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s-ES" dirty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sponsors.</a:t>
            </a:r>
          </a:p>
          <a:p>
            <a:pPr algn="ctr">
              <a:lnSpc>
                <a:spcPts val="4500"/>
              </a:lnSpc>
            </a:pPr>
            <a:r>
              <a:rPr lang="es-ES" dirty="0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Without</a:t>
            </a:r>
            <a:r>
              <a:rPr lang="es-ES" dirty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whom</a:t>
            </a:r>
            <a:r>
              <a:rPr lang="es-ES" dirty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</a:t>
            </a:r>
            <a:r>
              <a:rPr lang="es-ES" dirty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would</a:t>
            </a:r>
            <a:r>
              <a:rPr lang="es-ES" dirty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s-ES" dirty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have</a:t>
            </a:r>
            <a:r>
              <a:rPr lang="es-ES" dirty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been</a:t>
            </a:r>
            <a:r>
              <a:rPr lang="es-ES" dirty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posible</a:t>
            </a:r>
            <a:r>
              <a:rPr lang="es-ES" sz="3200" dirty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4" name="Imagen 16">
            <a:extLst>
              <a:ext uri="{FF2B5EF4-FFF2-40B4-BE49-F238E27FC236}">
                <a16:creationId xmlns:a16="http://schemas.microsoft.com/office/drawing/2014/main" id="{AEF98C3C-77F4-AB47-9E29-B3347BDAEB9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124303" y="6170231"/>
            <a:ext cx="4320000" cy="922513"/>
          </a:xfrm>
          <a:prstGeom prst="rect">
            <a:avLst/>
          </a:prstGeom>
        </p:spPr>
      </p:pic>
      <p:pic>
        <p:nvPicPr>
          <p:cNvPr id="15" name="Imagen 2">
            <a:extLst>
              <a:ext uri="{FF2B5EF4-FFF2-40B4-BE49-F238E27FC236}">
                <a16:creationId xmlns:a16="http://schemas.microsoft.com/office/drawing/2014/main" id="{07BE5AEF-D62E-EC46-9B6D-E1C3C315566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044303" y="4214538"/>
            <a:ext cx="6480000" cy="110160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4331BFFF-22FD-A34E-8320-B231DEFB0E95}"/>
              </a:ext>
            </a:extLst>
          </p:cNvPr>
          <p:cNvSpPr/>
          <p:nvPr userDrawn="1"/>
        </p:nvSpPr>
        <p:spPr>
          <a:xfrm>
            <a:off x="0" y="2133600"/>
            <a:ext cx="3732740" cy="144000"/>
          </a:xfrm>
          <a:prstGeom prst="rect">
            <a:avLst/>
          </a:prstGeom>
          <a:solidFill>
            <a:srgbClr val="873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</a:t>
            </a:r>
          </a:p>
        </p:txBody>
      </p:sp>
      <p:pic>
        <p:nvPicPr>
          <p:cNvPr id="11" name="Picture 2" descr="https://www.dotnet2019.com/assets/sponsors/logo-ceu.png">
            <a:extLst>
              <a:ext uri="{FF2B5EF4-FFF2-40B4-BE49-F238E27FC236}">
                <a16:creationId xmlns:a16="http://schemas.microsoft.com/office/drawing/2014/main" id="{516A40DD-59DE-4A9A-8C23-968F362B485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4820" y="9264388"/>
            <a:ext cx="2677432" cy="60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DD707FD-F7B2-4378-817F-08A860A8285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142275" y="7947221"/>
            <a:ext cx="2677433" cy="524987"/>
          </a:xfrm>
          <a:prstGeom prst="rect">
            <a:avLst/>
          </a:prstGeom>
        </p:spPr>
      </p:pic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EC0428F4-E68F-4F60-AEF2-EAF6FC6A5059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510610050"/>
              </p:ext>
            </p:extLst>
          </p:nvPr>
        </p:nvGraphicFramePr>
        <p:xfrm>
          <a:off x="18914642" y="7894320"/>
          <a:ext cx="2445250" cy="671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r:id="rId9" imgW="2729880" imgH="749160" progId="">
                  <p:embed/>
                </p:oleObj>
              </mc:Choice>
              <mc:Fallback>
                <p:oleObj r:id="rId9" imgW="2729880" imgH="74916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F6FE1280-CA08-4BF2-8C8F-B8D8A41576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914642" y="7894320"/>
                        <a:ext cx="2445250" cy="6710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6A7BCDFE-1D82-2C41-917D-36E117B6C8CD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9F40F66-2789-A741-B626-49AA3F52B955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203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291" y="1780578"/>
            <a:ext cx="21029831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8446" y="3428678"/>
            <a:ext cx="10756396" cy="3557512"/>
          </a:xfrm>
        </p:spPr>
        <p:txBody>
          <a:bodyPr wrap="square">
            <a:spAutoFit/>
          </a:bodyPr>
          <a:lstStyle>
            <a:lvl1pPr marL="0" indent="0">
              <a:spcBef>
                <a:spcPts val="2400"/>
              </a:spcBef>
              <a:buClr>
                <a:schemeClr val="tx1"/>
              </a:buClr>
              <a:buFont typeface="Wingdings" pitchFamily="2" charset="2"/>
              <a:buNone/>
              <a:defRPr sz="627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3921"/>
            </a:lvl2pPr>
            <a:lvl3pPr marL="454418" indent="0">
              <a:buNone/>
              <a:tabLst/>
              <a:defRPr sz="3921"/>
            </a:lvl3pPr>
            <a:lvl4pPr marL="902611" indent="0">
              <a:buNone/>
              <a:defRPr/>
            </a:lvl4pPr>
            <a:lvl5pPr marL="134457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3087577" y="3428678"/>
            <a:ext cx="10756396" cy="3557512"/>
          </a:xfrm>
        </p:spPr>
        <p:txBody>
          <a:bodyPr wrap="square">
            <a:spAutoFit/>
          </a:bodyPr>
          <a:lstStyle>
            <a:lvl1pPr marL="0" indent="0">
              <a:spcBef>
                <a:spcPts val="2400"/>
              </a:spcBef>
              <a:buClr>
                <a:schemeClr val="tx1"/>
              </a:buClr>
              <a:buFont typeface="Wingdings" pitchFamily="2" charset="2"/>
              <a:buNone/>
              <a:defRPr sz="627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3921"/>
            </a:lvl2pPr>
            <a:lvl3pPr marL="454418" indent="0">
              <a:buNone/>
              <a:tabLst/>
              <a:defRPr sz="3921"/>
            </a:lvl3pPr>
            <a:lvl4pPr marL="902611" indent="0">
              <a:buNone/>
              <a:defRPr/>
            </a:lvl4pPr>
            <a:lvl5pPr marL="134457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12">
            <a:extLst>
              <a:ext uri="{FF2B5EF4-FFF2-40B4-BE49-F238E27FC236}">
                <a16:creationId xmlns:a16="http://schemas.microsoft.com/office/drawing/2014/main" id="{E88694CF-E361-2249-A040-A941F8127A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  <p:pic>
        <p:nvPicPr>
          <p:cNvPr id="7" name="Picture 20">
            <a:extLst>
              <a:ext uri="{FF2B5EF4-FFF2-40B4-BE49-F238E27FC236}">
                <a16:creationId xmlns:a16="http://schemas.microsoft.com/office/drawing/2014/main" id="{FBDCDC48-C37A-DC4C-A338-750B3F8194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56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stum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389316" y="1496385"/>
            <a:ext cx="21603784" cy="1330570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7466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1389315" y="2312980"/>
            <a:ext cx="21570790" cy="812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3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E163F0E6-222A-EE4C-9D61-89A091EEB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  <p:pic>
        <p:nvPicPr>
          <p:cNvPr id="5" name="Picture 20">
            <a:extLst>
              <a:ext uri="{FF2B5EF4-FFF2-40B4-BE49-F238E27FC236}">
                <a16:creationId xmlns:a16="http://schemas.microsoft.com/office/drawing/2014/main" id="{CA0EFB1E-5C21-E047-8F54-3C2CC9F557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64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>
      <p:bgPr>
        <a:solidFill>
          <a:srgbClr val="E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10">
            <a:extLst>
              <a:ext uri="{FF2B5EF4-FFF2-40B4-BE49-F238E27FC236}">
                <a16:creationId xmlns:a16="http://schemas.microsoft.com/office/drawing/2014/main" id="{1AA6A439-9683-0641-B23F-8C6F1D61134C}"/>
              </a:ext>
            </a:extLst>
          </p:cNvPr>
          <p:cNvSpPr txBox="1"/>
          <p:nvPr userDrawn="1"/>
        </p:nvSpPr>
        <p:spPr>
          <a:xfrm>
            <a:off x="9329915" y="2565905"/>
            <a:ext cx="5722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0" i="0" dirty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ORGANIZATION</a:t>
            </a:r>
          </a:p>
        </p:txBody>
      </p:sp>
      <p:sp>
        <p:nvSpPr>
          <p:cNvPr id="14" name="CuadroTexto 10">
            <a:extLst>
              <a:ext uri="{FF2B5EF4-FFF2-40B4-BE49-F238E27FC236}">
                <a16:creationId xmlns:a16="http://schemas.microsoft.com/office/drawing/2014/main" id="{A083BF0E-60F6-274D-925A-A3A8BBEA4A59}"/>
              </a:ext>
            </a:extLst>
          </p:cNvPr>
          <p:cNvSpPr txBox="1"/>
          <p:nvPr userDrawn="1"/>
        </p:nvSpPr>
        <p:spPr>
          <a:xfrm>
            <a:off x="9329915" y="6111186"/>
            <a:ext cx="5722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0" i="0" dirty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PLATINUM SPONSORS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51D1143A-F514-0149-AECC-5F02D95D9AC3}"/>
              </a:ext>
            </a:extLst>
          </p:cNvPr>
          <p:cNvSpPr/>
          <p:nvPr userDrawn="1"/>
        </p:nvSpPr>
        <p:spPr>
          <a:xfrm>
            <a:off x="0" y="2133600"/>
            <a:ext cx="3732740" cy="144000"/>
          </a:xfrm>
          <a:prstGeom prst="rect">
            <a:avLst/>
          </a:prstGeom>
          <a:solidFill>
            <a:srgbClr val="873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</a:t>
            </a:r>
          </a:p>
        </p:txBody>
      </p:sp>
      <p:pic>
        <p:nvPicPr>
          <p:cNvPr id="12" name="Imagen 16">
            <a:extLst>
              <a:ext uri="{FF2B5EF4-FFF2-40B4-BE49-F238E27FC236}">
                <a16:creationId xmlns:a16="http://schemas.microsoft.com/office/drawing/2014/main" id="{F26597B6-6A06-AF41-A1D9-55581DB9FB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2825" y="7243629"/>
            <a:ext cx="5057490" cy="10800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CA9E989C-D3E4-954E-B2B8-BA62006878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40579" y="3327238"/>
            <a:ext cx="8470589" cy="1440000"/>
          </a:xfrm>
          <a:prstGeom prst="rect">
            <a:avLst/>
          </a:prstGeom>
        </p:spPr>
      </p:pic>
      <p:sp>
        <p:nvSpPr>
          <p:cNvPr id="24" name="CuadroTexto 10">
            <a:extLst>
              <a:ext uri="{FF2B5EF4-FFF2-40B4-BE49-F238E27FC236}">
                <a16:creationId xmlns:a16="http://schemas.microsoft.com/office/drawing/2014/main" id="{38ED0BB3-7D94-5B45-94B5-F3F418E518ED}"/>
              </a:ext>
            </a:extLst>
          </p:cNvPr>
          <p:cNvSpPr txBox="1"/>
          <p:nvPr userDrawn="1"/>
        </p:nvSpPr>
        <p:spPr>
          <a:xfrm>
            <a:off x="9329915" y="11734872"/>
            <a:ext cx="57225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b="1" i="0" dirty="0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</a:t>
            </a:r>
            <a:r>
              <a:rPr lang="es-ES" sz="6000" b="1" i="0" dirty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6000" b="1" i="0" dirty="0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es-ES" sz="6000" b="1" i="0" dirty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  <p:pic>
        <p:nvPicPr>
          <p:cNvPr id="1026" name="Picture 2" descr="https://www.dotnet2019.com/assets/sponsors/logo-ceu.png">
            <a:extLst>
              <a:ext uri="{FF2B5EF4-FFF2-40B4-BE49-F238E27FC236}">
                <a16:creationId xmlns:a16="http://schemas.microsoft.com/office/drawing/2014/main" id="{B83203AF-8512-43E0-8E49-DDAE7BE95EF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725" y="10248909"/>
            <a:ext cx="338137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230209E-7776-4D46-ABA2-6BDE3A7DE2CD}"/>
              </a:ext>
            </a:extLst>
          </p:cNvPr>
          <p:cNvSpPr txBox="1"/>
          <p:nvPr userDrawn="1"/>
        </p:nvSpPr>
        <p:spPr>
          <a:xfrm>
            <a:off x="9335354" y="9268045"/>
            <a:ext cx="5722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0" i="0" dirty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COLLABORATORS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BF791A-CF16-784B-8C34-45D087B9E34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264641-EDF9-704B-A062-CCD52BA146B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14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FBAE40"/>
          </p15:clr>
        </p15:guide>
        <p15:guide id="2" orient="horz" pos="64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75A9CE0-AED0-984C-8599-F7684C5B1A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4923" y="9781848"/>
            <a:ext cx="7066852" cy="715627"/>
          </a:xfrm>
        </p:spPr>
        <p:txBody>
          <a:bodyPr>
            <a:normAutofit/>
          </a:bodyPr>
          <a:lstStyle>
            <a:lvl1pPr marL="0" indent="0" algn="ctr">
              <a:buNone/>
              <a:defRPr sz="4200" b="1">
                <a:solidFill>
                  <a:srgbClr val="210140"/>
                </a:solidFill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twitteraccount</a:t>
            </a:r>
            <a:endParaRPr lang="es-E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A52097F-7182-6E41-A00C-24F0D23D4FB8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693222" y="3142768"/>
            <a:ext cx="5890254" cy="5887675"/>
          </a:xfrm>
          <a:prstGeom prst="ellipse">
            <a:avLst/>
          </a:prstGeom>
          <a:ln w="76200">
            <a:solidFill>
              <a:srgbClr val="210140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1AC6F122-823E-7147-9333-56DD0650A6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4923" y="10964670"/>
            <a:ext cx="7066852" cy="674031"/>
          </a:xfrm>
        </p:spPr>
        <p:txBody>
          <a:bodyPr wrap="square">
            <a:spAutoFit/>
          </a:bodyPr>
          <a:lstStyle>
            <a:lvl1pPr marL="0" indent="0" algn="ctr">
              <a:buNone/>
              <a:defRPr sz="4200" b="1">
                <a:solidFill>
                  <a:srgbClr val="210140"/>
                </a:solidFill>
              </a:defRPr>
            </a:lvl1pPr>
          </a:lstStyle>
          <a:p>
            <a:pPr lvl="0"/>
            <a:r>
              <a:rPr lang="en-US" dirty="0" err="1"/>
              <a:t>name@mail.com</a:t>
            </a:r>
            <a:endParaRPr lang="es-ES" dirty="0"/>
          </a:p>
        </p:txBody>
      </p:sp>
      <p:sp>
        <p:nvSpPr>
          <p:cNvPr id="28" name="Marcador de posición de texto 27">
            <a:extLst>
              <a:ext uri="{FF2B5EF4-FFF2-40B4-BE49-F238E27FC236}">
                <a16:creationId xmlns:a16="http://schemas.microsoft.com/office/drawing/2014/main" id="{2A4BBD6A-0570-FE4A-B9F0-542092257E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50948" y="6024384"/>
            <a:ext cx="13540765" cy="6307016"/>
          </a:xfrm>
        </p:spPr>
        <p:txBody>
          <a:bodyPr>
            <a:normAutofit/>
          </a:bodyPr>
          <a:lstStyle>
            <a:lvl1pPr marL="0" indent="0">
              <a:buNone/>
              <a:defRPr sz="3600" b="0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320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320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320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320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 err="1"/>
              <a:t>Brief</a:t>
            </a:r>
            <a:r>
              <a:rPr lang="es-ES" dirty="0"/>
              <a:t> </a:t>
            </a:r>
            <a:r>
              <a:rPr lang="es-ES" dirty="0" err="1"/>
              <a:t>description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 me</a:t>
            </a:r>
          </a:p>
        </p:txBody>
      </p:sp>
      <p:sp>
        <p:nvSpPr>
          <p:cNvPr id="30" name="Marcador de posición de texto 29">
            <a:extLst>
              <a:ext uri="{FF2B5EF4-FFF2-40B4-BE49-F238E27FC236}">
                <a16:creationId xmlns:a16="http://schemas.microsoft.com/office/drawing/2014/main" id="{AFB1AB09-4D38-1F48-9826-346B694A76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50948" y="3142768"/>
            <a:ext cx="13540765" cy="1357615"/>
          </a:xfrm>
        </p:spPr>
        <p:txBody>
          <a:bodyPr>
            <a:noAutofit/>
          </a:bodyPr>
          <a:lstStyle>
            <a:lvl1pPr marL="0" indent="0">
              <a:buNone/>
              <a:defRPr sz="8000" b="1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 err="1"/>
              <a:t>My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s-ES" dirty="0"/>
          </a:p>
        </p:txBody>
      </p:sp>
      <p:sp>
        <p:nvSpPr>
          <p:cNvPr id="31" name="Marcador de posición de texto 29">
            <a:extLst>
              <a:ext uri="{FF2B5EF4-FFF2-40B4-BE49-F238E27FC236}">
                <a16:creationId xmlns:a16="http://schemas.microsoft.com/office/drawing/2014/main" id="{F4399FFF-C1A3-F845-B142-D6A4C531823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2672" y="4561254"/>
            <a:ext cx="13540765" cy="806638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 err="1"/>
              <a:t>My</a:t>
            </a:r>
            <a:r>
              <a:rPr lang="es-ES" dirty="0"/>
              <a:t> </a:t>
            </a:r>
            <a:r>
              <a:rPr lang="es-ES" dirty="0" err="1"/>
              <a:t>job</a:t>
            </a:r>
            <a:endParaRPr lang="es-ES" dirty="0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0993279-8EF0-EC4F-820C-9747BD5C579D}"/>
              </a:ext>
            </a:extLst>
          </p:cNvPr>
          <p:cNvSpPr/>
          <p:nvPr userDrawn="1"/>
        </p:nvSpPr>
        <p:spPr>
          <a:xfrm>
            <a:off x="0" y="2133600"/>
            <a:ext cx="3732740" cy="144000"/>
          </a:xfrm>
          <a:prstGeom prst="rect">
            <a:avLst/>
          </a:prstGeom>
          <a:solidFill>
            <a:srgbClr val="873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6EDC8D-6377-AB4E-B889-C57AD7ED68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55730E-A27E-BA45-B1E1-AA3C52556BE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292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75A9CE0-AED0-984C-8599-F7684C5B1A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21556" y="11503509"/>
            <a:ext cx="7066852" cy="715627"/>
          </a:xfrm>
        </p:spPr>
        <p:txBody>
          <a:bodyPr>
            <a:normAutofit/>
          </a:bodyPr>
          <a:lstStyle>
            <a:lvl1pPr marL="0" indent="0" algn="ctr">
              <a:buNone/>
              <a:defRPr sz="4000" b="1">
                <a:solidFill>
                  <a:srgbClr val="210140"/>
                </a:solidFill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twitteraccount</a:t>
            </a:r>
            <a:endParaRPr lang="es-E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A52097F-7182-6E41-A00C-24F0D23D4FB8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4109855" y="2946822"/>
            <a:ext cx="5890254" cy="5887675"/>
          </a:xfrm>
          <a:prstGeom prst="ellipse">
            <a:avLst/>
          </a:prstGeom>
          <a:ln w="76200">
            <a:solidFill>
              <a:srgbClr val="210140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1AC6F122-823E-7147-9333-56DD0650A6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1556" y="12147492"/>
            <a:ext cx="7066852" cy="646331"/>
          </a:xfrm>
        </p:spPr>
        <p:txBody>
          <a:bodyPr wrap="square">
            <a:spAutoFit/>
          </a:bodyPr>
          <a:lstStyle>
            <a:lvl1pPr marL="0" indent="0" algn="ctr">
              <a:buNone/>
              <a:defRPr sz="4000" b="1">
                <a:solidFill>
                  <a:srgbClr val="210140"/>
                </a:solidFill>
              </a:defRPr>
            </a:lvl1pPr>
          </a:lstStyle>
          <a:p>
            <a:pPr lvl="0"/>
            <a:r>
              <a:rPr lang="en-US" dirty="0" err="1"/>
              <a:t>name@mail.com</a:t>
            </a:r>
            <a:endParaRPr lang="es-ES" dirty="0"/>
          </a:p>
        </p:txBody>
      </p:sp>
      <p:sp>
        <p:nvSpPr>
          <p:cNvPr id="30" name="Marcador de posición de texto 29">
            <a:extLst>
              <a:ext uri="{FF2B5EF4-FFF2-40B4-BE49-F238E27FC236}">
                <a16:creationId xmlns:a16="http://schemas.microsoft.com/office/drawing/2014/main" id="{AFB1AB09-4D38-1F48-9826-346B694A76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31599" y="9194390"/>
            <a:ext cx="9590291" cy="1007918"/>
          </a:xfrm>
        </p:spPr>
        <p:txBody>
          <a:bodyPr>
            <a:noAutofit/>
          </a:bodyPr>
          <a:lstStyle>
            <a:lvl1pPr marL="0" indent="0" algn="ctr">
              <a:buNone/>
              <a:defRPr sz="6500" b="1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 err="1"/>
              <a:t>My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s-ES" dirty="0"/>
          </a:p>
        </p:txBody>
      </p:sp>
      <p:sp>
        <p:nvSpPr>
          <p:cNvPr id="31" name="Marcador de posición de texto 29">
            <a:extLst>
              <a:ext uri="{FF2B5EF4-FFF2-40B4-BE49-F238E27FC236}">
                <a16:creationId xmlns:a16="http://schemas.microsoft.com/office/drawing/2014/main" id="{F4399FFF-C1A3-F845-B142-D6A4C531823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43323" y="10351619"/>
            <a:ext cx="9590291" cy="806638"/>
          </a:xfrm>
        </p:spPr>
        <p:txBody>
          <a:bodyPr>
            <a:noAutofit/>
          </a:bodyPr>
          <a:lstStyle>
            <a:lvl1pPr marL="0" indent="0" algn="ctr">
              <a:buNone/>
              <a:defRPr sz="4200" b="0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 err="1"/>
              <a:t>My</a:t>
            </a:r>
            <a:r>
              <a:rPr lang="es-ES" dirty="0"/>
              <a:t> </a:t>
            </a:r>
            <a:r>
              <a:rPr lang="es-ES" dirty="0" err="1"/>
              <a:t>job</a:t>
            </a:r>
            <a:endParaRPr lang="es-ES" dirty="0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0993279-8EF0-EC4F-820C-9747BD5C579D}"/>
              </a:ext>
            </a:extLst>
          </p:cNvPr>
          <p:cNvSpPr/>
          <p:nvPr userDrawn="1"/>
        </p:nvSpPr>
        <p:spPr>
          <a:xfrm>
            <a:off x="0" y="2133600"/>
            <a:ext cx="3732740" cy="144000"/>
          </a:xfrm>
          <a:prstGeom prst="rect">
            <a:avLst/>
          </a:prstGeom>
          <a:solidFill>
            <a:srgbClr val="873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0A7554CA-2594-45F6-B113-67937713941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797681" y="11508952"/>
            <a:ext cx="7066852" cy="715627"/>
          </a:xfrm>
        </p:spPr>
        <p:txBody>
          <a:bodyPr>
            <a:normAutofit/>
          </a:bodyPr>
          <a:lstStyle>
            <a:lvl1pPr marL="0" indent="0" algn="ctr">
              <a:buNone/>
              <a:defRPr sz="4000" b="1">
                <a:solidFill>
                  <a:srgbClr val="210140"/>
                </a:solidFill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twitteraccount</a:t>
            </a:r>
            <a:endParaRPr lang="es-ES" dirty="0"/>
          </a:p>
        </p:txBody>
      </p:sp>
      <p:sp>
        <p:nvSpPr>
          <p:cNvPr id="22" name="Picture Placeholder 6">
            <a:extLst>
              <a:ext uri="{FF2B5EF4-FFF2-40B4-BE49-F238E27FC236}">
                <a16:creationId xmlns:a16="http://schemas.microsoft.com/office/drawing/2014/main" id="{D5959A6E-2880-47AC-AB27-EC5131671748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14385980" y="2952265"/>
            <a:ext cx="5890254" cy="5887675"/>
          </a:xfrm>
          <a:prstGeom prst="ellipse">
            <a:avLst/>
          </a:prstGeom>
          <a:ln w="76200">
            <a:solidFill>
              <a:srgbClr val="210140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38130955-A1BC-4F20-A04A-0ADE02B38B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97681" y="12152935"/>
            <a:ext cx="7066852" cy="646331"/>
          </a:xfrm>
        </p:spPr>
        <p:txBody>
          <a:bodyPr wrap="square">
            <a:spAutoFit/>
          </a:bodyPr>
          <a:lstStyle>
            <a:lvl1pPr marL="0" indent="0" algn="ctr">
              <a:buNone/>
              <a:defRPr sz="4000" b="1">
                <a:solidFill>
                  <a:srgbClr val="210140"/>
                </a:solidFill>
              </a:defRPr>
            </a:lvl1pPr>
          </a:lstStyle>
          <a:p>
            <a:pPr lvl="0"/>
            <a:r>
              <a:rPr lang="en-US" dirty="0" err="1"/>
              <a:t>name@mail.com</a:t>
            </a:r>
            <a:endParaRPr lang="es-ES" dirty="0"/>
          </a:p>
        </p:txBody>
      </p:sp>
      <p:sp>
        <p:nvSpPr>
          <p:cNvPr id="24" name="Marcador de posición de texto 29">
            <a:extLst>
              <a:ext uri="{FF2B5EF4-FFF2-40B4-BE49-F238E27FC236}">
                <a16:creationId xmlns:a16="http://schemas.microsoft.com/office/drawing/2014/main" id="{B4499CFC-DA52-4BD3-BF6E-683D6B1EF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507724" y="9199833"/>
            <a:ext cx="9590291" cy="1007918"/>
          </a:xfrm>
        </p:spPr>
        <p:txBody>
          <a:bodyPr>
            <a:noAutofit/>
          </a:bodyPr>
          <a:lstStyle>
            <a:lvl1pPr marL="0" indent="0" algn="ctr">
              <a:buNone/>
              <a:defRPr sz="6500" b="1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 err="1"/>
              <a:t>My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s-ES" dirty="0"/>
          </a:p>
        </p:txBody>
      </p:sp>
      <p:sp>
        <p:nvSpPr>
          <p:cNvPr id="25" name="Marcador de posición de texto 29">
            <a:extLst>
              <a:ext uri="{FF2B5EF4-FFF2-40B4-BE49-F238E27FC236}">
                <a16:creationId xmlns:a16="http://schemas.microsoft.com/office/drawing/2014/main" id="{4640C3DD-4938-4F21-B409-7DF554C97E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519448" y="10357062"/>
            <a:ext cx="9590291" cy="806638"/>
          </a:xfrm>
        </p:spPr>
        <p:txBody>
          <a:bodyPr>
            <a:noAutofit/>
          </a:bodyPr>
          <a:lstStyle>
            <a:lvl1pPr marL="0" indent="0" algn="ctr">
              <a:buNone/>
              <a:defRPr sz="4200" b="0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 err="1"/>
              <a:t>My</a:t>
            </a:r>
            <a:r>
              <a:rPr lang="es-ES" dirty="0"/>
              <a:t> </a:t>
            </a:r>
            <a:r>
              <a:rPr lang="es-ES" dirty="0" err="1"/>
              <a:t>job</a:t>
            </a:r>
            <a:endParaRPr lang="es-E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B5B3362-ABD4-E640-93F5-EDA21E5A6A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7E0DB3-5880-FC4F-AD65-2E09443701E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149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57741" y="2937955"/>
            <a:ext cx="11906568" cy="8363091"/>
          </a:xfrm>
        </p:spPr>
        <p:txBody>
          <a:bodyPr anchor="t" anchorCtr="0">
            <a:normAutofit/>
          </a:bodyPr>
          <a:lstStyle>
            <a:lvl1pPr algn="l">
              <a:defRPr sz="10000" b="1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[</a:t>
            </a:r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]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23/9/20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AC5E373-74CE-0D4F-BB7B-8A603DE16671}"/>
              </a:ext>
            </a:extLst>
          </p:cNvPr>
          <p:cNvSpPr/>
          <p:nvPr userDrawn="1"/>
        </p:nvSpPr>
        <p:spPr>
          <a:xfrm>
            <a:off x="0" y="2133600"/>
            <a:ext cx="3732740" cy="144000"/>
          </a:xfrm>
          <a:prstGeom prst="rect">
            <a:avLst/>
          </a:prstGeom>
          <a:solidFill>
            <a:srgbClr val="873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B84A7-B9E4-A949-8414-E8FFF1FD3E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385512" y="3397644"/>
            <a:ext cx="8851900" cy="7327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E1046B-473A-F24A-8E18-73EB1FC85B3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6E7163-9738-2841-9661-C58F8A2569A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59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23/9/20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5BD089F-097C-9B46-BA5E-165265D100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57741" y="2937955"/>
            <a:ext cx="11906568" cy="8363091"/>
          </a:xfrm>
        </p:spPr>
        <p:txBody>
          <a:bodyPr anchor="t" anchorCtr="0">
            <a:normAutofit/>
          </a:bodyPr>
          <a:lstStyle>
            <a:lvl1pPr algn="l">
              <a:defRPr sz="10000" b="1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[</a:t>
            </a:r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]</a:t>
            </a:r>
            <a:endParaRPr lang="en-US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6ABB188C-CB12-D649-A8B9-3E74964DF613}"/>
              </a:ext>
            </a:extLst>
          </p:cNvPr>
          <p:cNvSpPr/>
          <p:nvPr userDrawn="1"/>
        </p:nvSpPr>
        <p:spPr>
          <a:xfrm>
            <a:off x="0" y="2133600"/>
            <a:ext cx="3732740" cy="144000"/>
          </a:xfrm>
          <a:prstGeom prst="rect">
            <a:avLst/>
          </a:prstGeom>
          <a:solidFill>
            <a:srgbClr val="873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AD713D-D9E6-9046-9BB8-00D48E0D5A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518354" y="3195574"/>
            <a:ext cx="7294797" cy="71549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368DC9-C813-5041-A24E-2E62382A95A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B33111-0D08-5142-92F4-48FF79BA076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0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23/9/20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4C7B803-8CBC-5D4E-92A0-0CBDBD021A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57741" y="2937955"/>
            <a:ext cx="11906568" cy="8363091"/>
          </a:xfrm>
        </p:spPr>
        <p:txBody>
          <a:bodyPr anchor="t" anchorCtr="0">
            <a:normAutofit/>
          </a:bodyPr>
          <a:lstStyle>
            <a:lvl1pPr algn="l">
              <a:defRPr sz="10000" b="1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[</a:t>
            </a:r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]</a:t>
            </a:r>
            <a:endParaRPr lang="en-U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C89470C-BE17-5243-A081-9A3BACF651DD}"/>
              </a:ext>
            </a:extLst>
          </p:cNvPr>
          <p:cNvSpPr/>
          <p:nvPr userDrawn="1"/>
        </p:nvSpPr>
        <p:spPr>
          <a:xfrm>
            <a:off x="0" y="2133600"/>
            <a:ext cx="3732740" cy="144000"/>
          </a:xfrm>
          <a:prstGeom prst="rect">
            <a:avLst/>
          </a:prstGeom>
          <a:solidFill>
            <a:srgbClr val="873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9609C3-9FA1-F548-B3C7-833847D9E3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95623A-2836-244B-AA18-12C4B94236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rgbClr val="E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738" y="2162435"/>
            <a:ext cx="18565384" cy="2651126"/>
          </a:xfrm>
        </p:spPr>
        <p:txBody>
          <a:bodyPr>
            <a:normAutofit/>
          </a:bodyPr>
          <a:lstStyle>
            <a:lvl1pPr>
              <a:defRPr sz="7200" b="1">
                <a:solidFill>
                  <a:srgbClr val="210140"/>
                </a:solidFill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738" y="5976000"/>
            <a:ext cx="18565384" cy="6654876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210140"/>
                </a:solidFill>
              </a:defRPr>
            </a:lvl1pPr>
            <a:lvl2pPr marL="914354" indent="0">
              <a:buNone/>
              <a:defRPr sz="3200">
                <a:solidFill>
                  <a:srgbClr val="210140"/>
                </a:solidFill>
              </a:defRPr>
            </a:lvl2pPr>
            <a:lvl3pPr marL="1828709" indent="0">
              <a:buNone/>
              <a:defRPr sz="3200">
                <a:solidFill>
                  <a:srgbClr val="210140"/>
                </a:solidFill>
              </a:defRPr>
            </a:lvl3pPr>
            <a:lvl4pPr marL="2743063" indent="0">
              <a:buNone/>
              <a:defRPr sz="3200">
                <a:solidFill>
                  <a:srgbClr val="210140"/>
                </a:solidFill>
              </a:defRPr>
            </a:lvl4pPr>
            <a:lvl5pPr marL="3657417" indent="0">
              <a:buNone/>
              <a:defRPr sz="3200">
                <a:solidFill>
                  <a:srgbClr val="210140"/>
                </a:solidFill>
              </a:defRPr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23/9/20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841E858-A3E1-9349-85DD-D82B8F9FDE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0738" y="4841393"/>
            <a:ext cx="18565384" cy="801641"/>
          </a:xfrm>
        </p:spPr>
        <p:txBody>
          <a:bodyPr/>
          <a:lstStyle>
            <a:lvl1pPr marL="0" indent="0">
              <a:buNone/>
              <a:defRPr sz="5400" b="1">
                <a:solidFill>
                  <a:srgbClr val="210140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  <a:endParaRPr lang="es-E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21E2ED-798C-534F-B578-10484DC3AE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700757-57BD-B144-9B66-D7F72BF020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412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+photo">
    <p:bg>
      <p:bgPr>
        <a:solidFill>
          <a:srgbClr val="E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738" y="2162435"/>
            <a:ext cx="10404995" cy="2651126"/>
          </a:xfrm>
        </p:spPr>
        <p:txBody>
          <a:bodyPr>
            <a:normAutofit/>
          </a:bodyPr>
          <a:lstStyle>
            <a:lvl1pPr>
              <a:defRPr sz="7200" b="1">
                <a:solidFill>
                  <a:srgbClr val="210140"/>
                </a:solidFill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739" y="5975660"/>
            <a:ext cx="9880062" cy="6378265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210140"/>
                </a:solidFill>
              </a:defRPr>
            </a:lvl1pPr>
            <a:lvl2pPr marL="914354" indent="0">
              <a:buNone/>
              <a:defRPr sz="3200">
                <a:solidFill>
                  <a:srgbClr val="210140"/>
                </a:solidFill>
              </a:defRPr>
            </a:lvl2pPr>
            <a:lvl3pPr marL="1828709" indent="0">
              <a:buNone/>
              <a:defRPr sz="3200">
                <a:solidFill>
                  <a:srgbClr val="210140"/>
                </a:solidFill>
              </a:defRPr>
            </a:lvl3pPr>
            <a:lvl4pPr marL="2743063" indent="0">
              <a:buNone/>
              <a:defRPr sz="3200">
                <a:solidFill>
                  <a:srgbClr val="210140"/>
                </a:solidFill>
              </a:defRPr>
            </a:lvl4pPr>
            <a:lvl5pPr marL="3657417" indent="0">
              <a:buNone/>
              <a:defRPr sz="3200">
                <a:solidFill>
                  <a:srgbClr val="210140"/>
                </a:solidFill>
              </a:defRPr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23/9/20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A81737-0AD0-2646-9B7D-EF7F1B316A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0738" y="4841393"/>
            <a:ext cx="10404995" cy="801641"/>
          </a:xfrm>
        </p:spPr>
        <p:txBody>
          <a:bodyPr/>
          <a:lstStyle>
            <a:lvl1pPr marL="0" indent="0">
              <a:buNone/>
              <a:defRPr sz="5400" b="1">
                <a:solidFill>
                  <a:srgbClr val="210140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  <a:endParaRPr lang="es-E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04257E0-461B-F247-B54D-5ED9EEBB5B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986000" y="2162435"/>
            <a:ext cx="7606152" cy="10191750"/>
          </a:xfrm>
        </p:spPr>
        <p:txBody>
          <a:bodyPr/>
          <a:lstStyle/>
          <a:p>
            <a:endParaRPr lang="es-E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8A797E-05EB-F345-8B81-06ED2FB6F0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917AB1-9B5D-2849-884A-74EFE7F57B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623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rgbClr val="8736D9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23/9/20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rgbClr val="8736D9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8736D9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2327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1" r:id="rId2"/>
    <p:sldLayoutId id="2147483693" r:id="rId3"/>
    <p:sldLayoutId id="2147483684" r:id="rId4"/>
    <p:sldLayoutId id="2147483682" r:id="rId5"/>
    <p:sldLayoutId id="2147483690" r:id="rId6"/>
    <p:sldLayoutId id="2147483683" r:id="rId7"/>
    <p:sldLayoutId id="2147483687" r:id="rId8"/>
    <p:sldLayoutId id="2147483685" r:id="rId9"/>
    <p:sldLayoutId id="2147483688" r:id="rId10"/>
    <p:sldLayoutId id="2147483692" r:id="rId11"/>
    <p:sldLayoutId id="2147483686" r:id="rId12"/>
    <p:sldLayoutId id="2147483678" r:id="rId13"/>
    <p:sldLayoutId id="2147483679" r:id="rId14"/>
    <p:sldLayoutId id="2147483674" r:id="rId15"/>
    <p:sldLayoutId id="2147483689" r:id="rId16"/>
    <p:sldLayoutId id="2147483694" r:id="rId17"/>
    <p:sldLayoutId id="2147483695" r:id="rId18"/>
  </p:sldLayoutIdLst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rgbClr val="210140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rgbClr val="210140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rgbClr val="210140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rgbClr val="210140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rgbClr val="210140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rgbClr val="210140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CE5BB34-F879-F24F-B5F0-665031D6B7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Creando controles para </a:t>
            </a:r>
            <a:r>
              <a:rPr lang="es-ES" dirty="0" err="1"/>
              <a:t>Xamarin.Forms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42256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1401934" y="1582389"/>
            <a:ext cx="21603783" cy="1330483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Creando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nuevos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controles</a:t>
            </a:r>
            <a:r>
              <a:rPr lang="en-US" dirty="0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usando</a:t>
            </a:r>
            <a:r>
              <a:rPr lang="en-US" dirty="0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Renderers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1401936" y="2506498"/>
            <a:ext cx="21570790" cy="81274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734" dirty="0" err="1"/>
              <a:t>Pasos</a:t>
            </a:r>
            <a:r>
              <a:rPr lang="en-US" sz="3734" dirty="0"/>
              <a:t> a </a:t>
            </a:r>
            <a:r>
              <a:rPr lang="en-US" sz="3734" dirty="0" err="1"/>
              <a:t>seguir</a:t>
            </a:r>
            <a:endParaRPr lang="en-US" sz="3734" dirty="0"/>
          </a:p>
        </p:txBody>
      </p:sp>
      <p:sp>
        <p:nvSpPr>
          <p:cNvPr id="5" name="Rectangle 2"/>
          <p:cNvSpPr/>
          <p:nvPr/>
        </p:nvSpPr>
        <p:spPr>
          <a:xfrm>
            <a:off x="1401936" y="4292705"/>
            <a:ext cx="209612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400" dirty="0">
                <a:solidFill>
                  <a:srgbClr val="595959"/>
                </a:solidFill>
                <a:latin typeface="Helvetica Light"/>
                <a:cs typeface="Helvetica Light"/>
              </a:rPr>
              <a:t>2º Paso – </a:t>
            </a:r>
            <a:r>
              <a:rPr lang="en-US" sz="6400" dirty="0" err="1">
                <a:solidFill>
                  <a:srgbClr val="595959"/>
                </a:solidFill>
                <a:latin typeface="Helvetica Light"/>
                <a:cs typeface="Helvetica Light"/>
              </a:rPr>
              <a:t>Añadir</a:t>
            </a:r>
            <a:r>
              <a:rPr lang="en-US" sz="64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6400" dirty="0" err="1">
                <a:solidFill>
                  <a:srgbClr val="595959"/>
                </a:solidFill>
                <a:latin typeface="Helvetica Light"/>
                <a:cs typeface="Helvetica Light"/>
              </a:rPr>
              <a:t>propiedades</a:t>
            </a:r>
            <a:r>
              <a:rPr lang="en-US" sz="6400" dirty="0">
                <a:solidFill>
                  <a:srgbClr val="595959"/>
                </a:solidFill>
                <a:latin typeface="Helvetica Light"/>
                <a:cs typeface="Helvetica Light"/>
              </a:rPr>
              <a:t> a </a:t>
            </a:r>
            <a:r>
              <a:rPr lang="en-US" sz="6400" dirty="0" err="1">
                <a:solidFill>
                  <a:srgbClr val="595959"/>
                </a:solidFill>
                <a:latin typeface="Helvetica Light"/>
                <a:cs typeface="Helvetica Light"/>
              </a:rPr>
              <a:t>nuestra</a:t>
            </a:r>
            <a:r>
              <a:rPr lang="en-US" sz="64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6400" dirty="0" err="1">
                <a:solidFill>
                  <a:srgbClr val="595959"/>
                </a:solidFill>
                <a:latin typeface="Helvetica Light"/>
                <a:cs typeface="Helvetica Light"/>
              </a:rPr>
              <a:t>definición</a:t>
            </a:r>
            <a:endParaRPr lang="en-US" sz="6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1401936" y="5579988"/>
            <a:ext cx="21603783" cy="6000489"/>
          </a:xfrm>
          <a:prstGeom prst="rect">
            <a:avLst/>
          </a:prstGeom>
          <a:solidFill>
            <a:srgbClr val="210140"/>
          </a:solidFill>
          <a:ln>
            <a:solidFill>
              <a:srgbClr val="210140"/>
            </a:solidFill>
          </a:ln>
        </p:spPr>
        <p:txBody>
          <a:bodyPr wrap="square">
            <a:spAutoFit/>
          </a:bodyPr>
          <a:lstStyle/>
          <a:p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4266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4266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BindableProperty</a:t>
            </a:r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4266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CornerRadiusProperty</a:t>
            </a:r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</a:p>
          <a:p>
            <a:r>
              <a:rPr lang="en-US" sz="4266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BindableProperty.Create</a:t>
            </a:r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4266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</a:t>
            </a:r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double&gt;(p =&gt; </a:t>
            </a:r>
            <a:r>
              <a:rPr lang="en-US" sz="4266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p.CornerRadius</a:t>
            </a:r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0);</a:t>
            </a:r>
          </a:p>
          <a:p>
            <a:endParaRPr lang="en-US" sz="4266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double </a:t>
            </a:r>
            <a:r>
              <a:rPr lang="en-US" sz="4266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CornerRadius</a:t>
            </a:r>
            <a:endParaRPr lang="en-US" sz="4266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get { return (double)</a:t>
            </a:r>
            <a:r>
              <a:rPr lang="en-US" sz="4266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base.GetValue</a:t>
            </a:r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266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CornerRadiusProperty</a:t>
            </a:r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}</a:t>
            </a:r>
          </a:p>
          <a:p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set { </a:t>
            </a:r>
            <a:r>
              <a:rPr lang="en-US" sz="4266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base.SetValue</a:t>
            </a:r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266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CornerRadiusProperty</a:t>
            </a:r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value); }</a:t>
            </a:r>
          </a:p>
          <a:p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2438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1389314" y="1590912"/>
            <a:ext cx="21603783" cy="1330483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Creando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nuevos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controles</a:t>
            </a:r>
            <a:r>
              <a:rPr lang="en-US" dirty="0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usando</a:t>
            </a:r>
            <a:r>
              <a:rPr lang="en-US" dirty="0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Renderers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1389316" y="2515021"/>
            <a:ext cx="21570790" cy="81274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734" dirty="0" err="1"/>
              <a:t>Pasos</a:t>
            </a:r>
            <a:r>
              <a:rPr lang="en-US" sz="3734" dirty="0"/>
              <a:t> a </a:t>
            </a:r>
            <a:r>
              <a:rPr lang="en-US" sz="3734" dirty="0" err="1"/>
              <a:t>seguir</a:t>
            </a:r>
            <a:endParaRPr lang="en-US" sz="3734" dirty="0"/>
          </a:p>
        </p:txBody>
      </p:sp>
      <p:sp>
        <p:nvSpPr>
          <p:cNvPr id="5" name="Rectangle 2"/>
          <p:cNvSpPr/>
          <p:nvPr/>
        </p:nvSpPr>
        <p:spPr>
          <a:xfrm>
            <a:off x="1389316" y="4298387"/>
            <a:ext cx="209612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400" dirty="0">
                <a:solidFill>
                  <a:srgbClr val="595959"/>
                </a:solidFill>
                <a:latin typeface="Helvetica Light"/>
                <a:cs typeface="Helvetica Light"/>
              </a:rPr>
              <a:t>3º Paso – </a:t>
            </a:r>
            <a:r>
              <a:rPr lang="en-US" sz="6400" dirty="0" err="1">
                <a:solidFill>
                  <a:srgbClr val="595959"/>
                </a:solidFill>
                <a:latin typeface="Helvetica Light"/>
                <a:cs typeface="Helvetica Light"/>
              </a:rPr>
              <a:t>Implementar</a:t>
            </a:r>
            <a:r>
              <a:rPr lang="en-US" sz="6400" dirty="0">
                <a:solidFill>
                  <a:srgbClr val="595959"/>
                </a:solidFill>
                <a:latin typeface="Helvetica Light"/>
                <a:cs typeface="Helvetica Light"/>
              </a:rPr>
              <a:t> un renderer </a:t>
            </a:r>
            <a:r>
              <a:rPr lang="en-US" sz="6400" dirty="0" err="1">
                <a:solidFill>
                  <a:srgbClr val="595959"/>
                </a:solidFill>
                <a:latin typeface="Helvetica Light"/>
                <a:cs typeface="Helvetica Light"/>
              </a:rPr>
              <a:t>por</a:t>
            </a:r>
            <a:r>
              <a:rPr lang="en-US" sz="64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6400" dirty="0" err="1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64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6400" dirty="0" err="1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6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1401936" y="5579987"/>
            <a:ext cx="21603783" cy="3374642"/>
          </a:xfrm>
          <a:prstGeom prst="rect">
            <a:avLst/>
          </a:prstGeom>
          <a:solidFill>
            <a:srgbClr val="210140"/>
          </a:solidFill>
          <a:ln>
            <a:solidFill>
              <a:srgbClr val="210140"/>
            </a:solidFill>
          </a:ln>
        </p:spPr>
        <p:txBody>
          <a:bodyPr wrap="square">
            <a:spAutoFit/>
          </a:bodyPr>
          <a:lstStyle/>
          <a:p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US" sz="4266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RoundedBoxViewRenderer</a:t>
            </a:r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4266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ViewRenderer</a:t>
            </a:r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4266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</a:t>
            </a:r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4266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UIView</a:t>
            </a:r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endParaRPr lang="en-US" sz="4266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7" name="Conector recto de flecha 6"/>
          <p:cNvCxnSpPr>
            <a:cxnSpLocks/>
          </p:cNvCxnSpPr>
          <p:nvPr/>
        </p:nvCxnSpPr>
        <p:spPr>
          <a:xfrm>
            <a:off x="18896369" y="6248440"/>
            <a:ext cx="0" cy="3241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/>
          <p:cNvSpPr/>
          <p:nvPr/>
        </p:nvSpPr>
        <p:spPr>
          <a:xfrm>
            <a:off x="16027041" y="9623082"/>
            <a:ext cx="7721097" cy="1405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66" dirty="0">
                <a:solidFill>
                  <a:srgbClr val="595959"/>
                </a:solidFill>
                <a:latin typeface="Helvetica Light"/>
                <a:cs typeface="Helvetica Light"/>
              </a:rPr>
              <a:t>Define el control </a:t>
            </a:r>
            <a:r>
              <a:rPr lang="en-US" sz="4266" dirty="0" err="1">
                <a:solidFill>
                  <a:srgbClr val="595959"/>
                </a:solidFill>
                <a:latin typeface="Helvetica Light"/>
                <a:cs typeface="Helvetica Light"/>
              </a:rPr>
              <a:t>que</a:t>
            </a:r>
            <a:r>
              <a:rPr lang="en-US" sz="4266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4266" dirty="0" err="1">
                <a:solidFill>
                  <a:srgbClr val="595959"/>
                </a:solidFill>
                <a:latin typeface="Helvetica Light"/>
                <a:cs typeface="Helvetica Light"/>
              </a:rPr>
              <a:t>estamos</a:t>
            </a:r>
            <a:r>
              <a:rPr lang="en-US" sz="4266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4266" dirty="0" err="1">
                <a:solidFill>
                  <a:srgbClr val="595959"/>
                </a:solidFill>
                <a:latin typeface="Helvetica Light"/>
                <a:cs typeface="Helvetica Light"/>
              </a:rPr>
              <a:t>renderizando</a:t>
            </a:r>
            <a:endParaRPr lang="en-US" sz="4266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28754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1434927" y="1570620"/>
            <a:ext cx="21603783" cy="1330483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Creando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nuevos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controles</a:t>
            </a:r>
            <a:r>
              <a:rPr lang="en-US" dirty="0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usando</a:t>
            </a:r>
            <a:r>
              <a:rPr lang="en-US" dirty="0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Renderers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1434929" y="2494729"/>
            <a:ext cx="21570790" cy="81274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734" dirty="0" err="1"/>
              <a:t>Pasos</a:t>
            </a:r>
            <a:r>
              <a:rPr lang="en-US" sz="3734" dirty="0"/>
              <a:t> a </a:t>
            </a:r>
            <a:r>
              <a:rPr lang="en-US" sz="3734" dirty="0" err="1"/>
              <a:t>seguir</a:t>
            </a:r>
            <a:endParaRPr lang="en-US" sz="3734" dirty="0"/>
          </a:p>
        </p:txBody>
      </p:sp>
      <p:sp>
        <p:nvSpPr>
          <p:cNvPr id="5" name="Rectangle 2"/>
          <p:cNvSpPr/>
          <p:nvPr/>
        </p:nvSpPr>
        <p:spPr>
          <a:xfrm>
            <a:off x="1389318" y="3058018"/>
            <a:ext cx="209612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400" dirty="0">
                <a:solidFill>
                  <a:srgbClr val="595959"/>
                </a:solidFill>
                <a:latin typeface="Helvetica Light"/>
                <a:cs typeface="Helvetica Light"/>
              </a:rPr>
              <a:t>3º Paso – </a:t>
            </a:r>
            <a:r>
              <a:rPr lang="en-US" sz="6400" dirty="0" err="1">
                <a:solidFill>
                  <a:srgbClr val="595959"/>
                </a:solidFill>
                <a:latin typeface="Helvetica Light"/>
                <a:cs typeface="Helvetica Light"/>
              </a:rPr>
              <a:t>Implementar</a:t>
            </a:r>
            <a:r>
              <a:rPr lang="en-US" sz="6400" dirty="0">
                <a:solidFill>
                  <a:srgbClr val="595959"/>
                </a:solidFill>
                <a:latin typeface="Helvetica Light"/>
                <a:cs typeface="Helvetica Light"/>
              </a:rPr>
              <a:t> un renderer </a:t>
            </a:r>
            <a:r>
              <a:rPr lang="en-US" sz="6400" dirty="0" err="1">
                <a:solidFill>
                  <a:srgbClr val="595959"/>
                </a:solidFill>
                <a:latin typeface="Helvetica Light"/>
                <a:cs typeface="Helvetica Light"/>
              </a:rPr>
              <a:t>por</a:t>
            </a:r>
            <a:r>
              <a:rPr lang="en-US" sz="64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6400" dirty="0" err="1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64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6400" dirty="0" err="1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6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1401936" y="4216572"/>
            <a:ext cx="21603783" cy="8137356"/>
          </a:xfrm>
          <a:prstGeom prst="rect">
            <a:avLst/>
          </a:prstGeom>
          <a:solidFill>
            <a:srgbClr val="210140"/>
          </a:solidFill>
          <a:ln>
            <a:solidFill>
              <a:srgbClr val="210140"/>
            </a:solidFill>
          </a:ln>
        </p:spPr>
        <p:txBody>
          <a:bodyPr wrap="square">
            <a:spAutoFit/>
          </a:bodyPr>
          <a:lstStyle/>
          <a:p>
            <a:r>
              <a:rPr lang="en-US" sz="3734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3734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OnElementChanged</a:t>
            </a:r>
            <a:r>
              <a:rPr lang="en-US" sz="3734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3734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ElementChangedEventArgs</a:t>
            </a:r>
            <a:r>
              <a:rPr lang="en-US" sz="3734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3734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</a:t>
            </a:r>
            <a:r>
              <a:rPr lang="en-US" sz="3734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e)</a:t>
            </a:r>
          </a:p>
          <a:p>
            <a:r>
              <a:rPr lang="en-US" sz="3734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3734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3734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base.OnElementChanged</a:t>
            </a:r>
            <a:r>
              <a:rPr lang="en-US" sz="3734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</a:p>
          <a:p>
            <a:endParaRPr lang="en-US" sz="3734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734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3734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3734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734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rbv</a:t>
            </a:r>
            <a:r>
              <a:rPr lang="en-US" sz="3734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3734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e.NewElement</a:t>
            </a:r>
            <a:r>
              <a:rPr lang="en-US" sz="3734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3734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if (</a:t>
            </a:r>
            <a:r>
              <a:rPr lang="en-US" sz="3734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rbv</a:t>
            </a:r>
            <a:r>
              <a:rPr lang="en-US" sz="3734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</a:t>
            </a:r>
          </a:p>
          <a:p>
            <a:r>
              <a:rPr lang="en-US" sz="3734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{</a:t>
            </a:r>
          </a:p>
          <a:p>
            <a:r>
              <a:rPr lang="en-US" sz="3734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sz="3734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3734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734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shadowView</a:t>
            </a:r>
            <a:r>
              <a:rPr lang="en-US" sz="3734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3734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UIView</a:t>
            </a:r>
            <a:r>
              <a:rPr lang="en-US" sz="3734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endParaRPr lang="en-US" sz="3734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734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_</a:t>
            </a:r>
            <a:r>
              <a:rPr lang="en-US" sz="3734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childView</a:t>
            </a:r>
            <a:r>
              <a:rPr lang="en-US" sz="3734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3734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UIView</a:t>
            </a:r>
            <a:r>
              <a:rPr lang="en-US" sz="3734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3734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…</a:t>
            </a:r>
          </a:p>
          <a:p>
            <a:r>
              <a:rPr lang="en-US" sz="3734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sz="3734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SetNativeControl</a:t>
            </a:r>
            <a:r>
              <a:rPr lang="en-US" sz="3734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3734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shadowView</a:t>
            </a:r>
            <a:r>
              <a:rPr lang="en-US" sz="3734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3734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75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1401934" y="1553529"/>
            <a:ext cx="21603783" cy="1330483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Creando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nuevos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controles</a:t>
            </a:r>
            <a:r>
              <a:rPr lang="en-US" dirty="0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usando</a:t>
            </a:r>
            <a:r>
              <a:rPr lang="en-US" dirty="0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Renderers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1401936" y="2477638"/>
            <a:ext cx="21570790" cy="81274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734" dirty="0" err="1"/>
              <a:t>Pasos</a:t>
            </a:r>
            <a:r>
              <a:rPr lang="en-US" sz="3734" dirty="0"/>
              <a:t> a </a:t>
            </a:r>
            <a:r>
              <a:rPr lang="en-US" sz="3734" dirty="0" err="1"/>
              <a:t>seguir</a:t>
            </a:r>
            <a:endParaRPr lang="en-US" sz="3734" dirty="0"/>
          </a:p>
        </p:txBody>
      </p:sp>
      <p:sp>
        <p:nvSpPr>
          <p:cNvPr id="5" name="Rectangle 2"/>
          <p:cNvSpPr/>
          <p:nvPr/>
        </p:nvSpPr>
        <p:spPr>
          <a:xfrm>
            <a:off x="1401936" y="4348726"/>
            <a:ext cx="209612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400" dirty="0">
                <a:solidFill>
                  <a:srgbClr val="595959"/>
                </a:solidFill>
                <a:latin typeface="Helvetica Light"/>
                <a:cs typeface="Helvetica Light"/>
              </a:rPr>
              <a:t>4º Paso – </a:t>
            </a:r>
            <a:r>
              <a:rPr lang="en-US" sz="6400" dirty="0" err="1">
                <a:solidFill>
                  <a:srgbClr val="595959"/>
                </a:solidFill>
                <a:latin typeface="Helvetica Light"/>
                <a:cs typeface="Helvetica Light"/>
              </a:rPr>
              <a:t>Registro</a:t>
            </a:r>
            <a:r>
              <a:rPr lang="en-US" sz="6400" dirty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6400" dirty="0" err="1">
                <a:solidFill>
                  <a:srgbClr val="595959"/>
                </a:solidFill>
                <a:latin typeface="Helvetica Light"/>
                <a:cs typeface="Helvetica Light"/>
              </a:rPr>
              <a:t>librería</a:t>
            </a:r>
            <a:r>
              <a:rPr lang="en-US" sz="64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6400" dirty="0" err="1">
                <a:solidFill>
                  <a:srgbClr val="595959"/>
                </a:solidFill>
                <a:latin typeface="Helvetica Light"/>
                <a:cs typeface="Helvetica Light"/>
              </a:rPr>
              <a:t>por</a:t>
            </a:r>
            <a:r>
              <a:rPr lang="en-US" sz="64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6400" dirty="0" err="1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6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1401936" y="5579987"/>
            <a:ext cx="21603783" cy="1405256"/>
          </a:xfrm>
          <a:prstGeom prst="rect">
            <a:avLst/>
          </a:prstGeom>
          <a:solidFill>
            <a:srgbClr val="210140"/>
          </a:solidFill>
          <a:ln>
            <a:solidFill>
              <a:srgbClr val="210140"/>
            </a:solidFill>
          </a:ln>
        </p:spPr>
        <p:txBody>
          <a:bodyPr wrap="square">
            <a:spAutoFit/>
          </a:bodyPr>
          <a:lstStyle/>
          <a:p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[assembly: </a:t>
            </a:r>
            <a:r>
              <a:rPr lang="en-US" sz="4266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ExportRendererAttribute</a:t>
            </a:r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266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266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</a:t>
            </a:r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4266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266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RoundedBoxViewRenderer</a:t>
            </a:r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))]</a:t>
            </a:r>
          </a:p>
        </p:txBody>
      </p:sp>
      <p:cxnSp>
        <p:nvCxnSpPr>
          <p:cNvPr id="7" name="Conector recto de flecha 6"/>
          <p:cNvCxnSpPr/>
          <p:nvPr/>
        </p:nvCxnSpPr>
        <p:spPr>
          <a:xfrm>
            <a:off x="7314724" y="7139286"/>
            <a:ext cx="0" cy="2438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/>
          <p:cNvSpPr/>
          <p:nvPr/>
        </p:nvSpPr>
        <p:spPr>
          <a:xfrm>
            <a:off x="4673298" y="9676820"/>
            <a:ext cx="6010507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66" dirty="0" err="1">
                <a:solidFill>
                  <a:srgbClr val="595959"/>
                </a:solidFill>
                <a:latin typeface="Helvetica Light"/>
                <a:cs typeface="Helvetica Light"/>
              </a:rPr>
              <a:t>Nuestro</a:t>
            </a:r>
            <a:r>
              <a:rPr lang="en-US" sz="4266" dirty="0">
                <a:solidFill>
                  <a:srgbClr val="595959"/>
                </a:solidFill>
                <a:latin typeface="Helvetica Light"/>
                <a:cs typeface="Helvetica Light"/>
              </a:rPr>
              <a:t> custom render</a:t>
            </a:r>
          </a:p>
        </p:txBody>
      </p:sp>
      <p:cxnSp>
        <p:nvCxnSpPr>
          <p:cNvPr id="9" name="Conector recto de flecha 8"/>
          <p:cNvCxnSpPr/>
          <p:nvPr/>
        </p:nvCxnSpPr>
        <p:spPr>
          <a:xfrm>
            <a:off x="16254941" y="6359635"/>
            <a:ext cx="0" cy="2438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"/>
          <p:cNvSpPr/>
          <p:nvPr/>
        </p:nvSpPr>
        <p:spPr>
          <a:xfrm>
            <a:off x="13410327" y="8797877"/>
            <a:ext cx="6705163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66" dirty="0" err="1">
                <a:solidFill>
                  <a:srgbClr val="595959"/>
                </a:solidFill>
                <a:latin typeface="Helvetica Light"/>
                <a:cs typeface="Helvetica Light"/>
              </a:rPr>
              <a:t>Elemento</a:t>
            </a:r>
            <a:r>
              <a:rPr lang="en-US" sz="4266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4266" dirty="0" err="1">
                <a:solidFill>
                  <a:srgbClr val="595959"/>
                </a:solidFill>
                <a:latin typeface="Helvetica Light"/>
                <a:cs typeface="Helvetica Light"/>
              </a:rPr>
              <a:t>Xamarin.Forms</a:t>
            </a:r>
            <a:endParaRPr lang="en-US" sz="4266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40861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1401934" y="1765250"/>
            <a:ext cx="21603783" cy="1330483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Creando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nuevos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controles</a:t>
            </a:r>
            <a:r>
              <a:rPr lang="en-US" dirty="0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usando</a:t>
            </a:r>
            <a:r>
              <a:rPr lang="en-US" dirty="0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Renderers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1401936" y="2689359"/>
            <a:ext cx="21570790" cy="81274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734" dirty="0" err="1"/>
              <a:t>Pasos</a:t>
            </a:r>
            <a:r>
              <a:rPr lang="en-US" sz="3734" dirty="0"/>
              <a:t> a </a:t>
            </a:r>
            <a:r>
              <a:rPr lang="en-US" sz="3734" dirty="0" err="1"/>
              <a:t>seguir</a:t>
            </a:r>
            <a:endParaRPr lang="en-US" sz="3734" dirty="0"/>
          </a:p>
        </p:txBody>
      </p:sp>
      <p:sp>
        <p:nvSpPr>
          <p:cNvPr id="5" name="Rectangle 2"/>
          <p:cNvSpPr/>
          <p:nvPr/>
        </p:nvSpPr>
        <p:spPr>
          <a:xfrm>
            <a:off x="1401936" y="4502770"/>
            <a:ext cx="209612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400" dirty="0">
                <a:solidFill>
                  <a:srgbClr val="595959"/>
                </a:solidFill>
                <a:latin typeface="Helvetica Light"/>
                <a:cs typeface="Helvetica Light"/>
              </a:rPr>
              <a:t>5º Paso – </a:t>
            </a:r>
            <a:r>
              <a:rPr lang="en-US" sz="6400" dirty="0" err="1">
                <a:solidFill>
                  <a:srgbClr val="595959"/>
                </a:solidFill>
                <a:latin typeface="Helvetica Light"/>
                <a:cs typeface="Helvetica Light"/>
              </a:rPr>
              <a:t>Utilizar</a:t>
            </a:r>
            <a:r>
              <a:rPr lang="en-US" sz="6400" dirty="0">
                <a:solidFill>
                  <a:srgbClr val="595959"/>
                </a:solidFill>
                <a:latin typeface="Helvetica Light"/>
                <a:cs typeface="Helvetica Light"/>
              </a:rPr>
              <a:t> el </a:t>
            </a:r>
            <a:r>
              <a:rPr lang="en-US" sz="6400" dirty="0" err="1">
                <a:solidFill>
                  <a:srgbClr val="595959"/>
                </a:solidFill>
                <a:latin typeface="Helvetica Light"/>
                <a:cs typeface="Helvetica Light"/>
              </a:rPr>
              <a:t>nuevo</a:t>
            </a:r>
            <a:r>
              <a:rPr lang="en-US" sz="6400" dirty="0">
                <a:solidFill>
                  <a:srgbClr val="595959"/>
                </a:solidFill>
                <a:latin typeface="Helvetica Light"/>
                <a:cs typeface="Helvetica Light"/>
              </a:rPr>
              <a:t> Control.</a:t>
            </a:r>
          </a:p>
        </p:txBody>
      </p:sp>
      <p:sp>
        <p:nvSpPr>
          <p:cNvPr id="6" name="Rectangle 2"/>
          <p:cNvSpPr/>
          <p:nvPr/>
        </p:nvSpPr>
        <p:spPr>
          <a:xfrm>
            <a:off x="1401936" y="5579988"/>
            <a:ext cx="21603783" cy="7313412"/>
          </a:xfrm>
          <a:prstGeom prst="rect">
            <a:avLst/>
          </a:prstGeom>
          <a:solidFill>
            <a:srgbClr val="210140"/>
          </a:solidFill>
          <a:ln>
            <a:solidFill>
              <a:srgbClr val="210140"/>
            </a:solidFill>
          </a:ln>
        </p:spPr>
        <p:txBody>
          <a:bodyPr wrap="square">
            <a:spAutoFit/>
          </a:bodyPr>
          <a:lstStyle/>
          <a:p>
            <a:r>
              <a:rPr lang="en-US" sz="4266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xmlns:custom</a:t>
            </a:r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="clr-namespace:dotnet2020.CustomControls;assembly=dotnet2020"</a:t>
            </a:r>
          </a:p>
          <a:p>
            <a:endParaRPr lang="en-US" sz="4266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4266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custom:RoundedBoxView</a:t>
            </a:r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4266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x:Name</a:t>
            </a:r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="rbv" </a:t>
            </a:r>
          </a:p>
          <a:p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4266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WidthRequest</a:t>
            </a:r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="200"      </a:t>
            </a:r>
          </a:p>
          <a:p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4266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HeightRequest</a:t>
            </a:r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="200" </a:t>
            </a:r>
          </a:p>
          <a:p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Stroke="Yellow" </a:t>
            </a:r>
          </a:p>
          <a:p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4266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StrokeThickness</a:t>
            </a:r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="2" </a:t>
            </a:r>
          </a:p>
          <a:p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4266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CornerRadius</a:t>
            </a:r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="20"</a:t>
            </a:r>
          </a:p>
          <a:p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Color="Red" /&gt;</a:t>
            </a:r>
          </a:p>
        </p:txBody>
      </p:sp>
    </p:spTree>
    <p:extLst>
      <p:ext uri="{BB962C8B-B14F-4D97-AF65-F5344CB8AC3E}">
        <p14:creationId xmlns:p14="http://schemas.microsoft.com/office/powerpoint/2010/main" val="395238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 tener en cuenta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Cuando un </a:t>
            </a:r>
            <a:r>
              <a:rPr lang="es-ES" dirty="0" err="1"/>
              <a:t>Custom</a:t>
            </a:r>
            <a:r>
              <a:rPr lang="es-ES" dirty="0"/>
              <a:t> </a:t>
            </a:r>
            <a:r>
              <a:rPr lang="es-ES" dirty="0" err="1"/>
              <a:t>Renderer</a:t>
            </a:r>
            <a:r>
              <a:rPr lang="es-ES" dirty="0"/>
              <a:t> comienza su ejecución, el primer método que se lanza es </a:t>
            </a:r>
            <a:r>
              <a:rPr lang="es-ES" b="1" dirty="0" err="1"/>
              <a:t>OnElementChanged</a:t>
            </a:r>
            <a:r>
              <a:rPr lang="es-ES" dirty="0"/>
              <a:t>. En este método es donde puede acceder a las propiedades y realizar cualquier personalización.</a:t>
            </a:r>
          </a:p>
          <a:p>
            <a:endParaRPr lang="es-ES" dirty="0"/>
          </a:p>
          <a:p>
            <a:r>
              <a:rPr lang="es-ES" dirty="0"/>
              <a:t>Tenga en cuenta que este método consume un parámetro importante llamado </a:t>
            </a:r>
            <a:r>
              <a:rPr lang="es-ES" b="1" dirty="0" err="1"/>
              <a:t>ElementChangedEventArgs</a:t>
            </a:r>
            <a:r>
              <a:rPr lang="es-ES" dirty="0"/>
              <a:t> con dos propiedades.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 err="1"/>
              <a:t>NewElement</a:t>
            </a: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 err="1"/>
              <a:t>OldElement</a:t>
            </a:r>
            <a:endParaRPr lang="es-ES" dirty="0"/>
          </a:p>
          <a:p>
            <a:endParaRPr lang="es-ES" dirty="0"/>
          </a:p>
          <a:p>
            <a:r>
              <a:rPr lang="es-ES" b="1" dirty="0" err="1"/>
              <a:t>NewElement</a:t>
            </a:r>
            <a:r>
              <a:rPr lang="es-ES" dirty="0"/>
              <a:t> contiene una referencia al control de </a:t>
            </a:r>
            <a:r>
              <a:rPr lang="es-ES" dirty="0" err="1"/>
              <a:t>Xamarin</a:t>
            </a:r>
            <a:r>
              <a:rPr lang="es-ES" dirty="0"/>
              <a:t> </a:t>
            </a:r>
            <a:r>
              <a:rPr lang="es-ES" dirty="0" err="1"/>
              <a:t>Forms</a:t>
            </a:r>
            <a:r>
              <a:rPr lang="es-ES" dirty="0"/>
              <a:t>. </a:t>
            </a:r>
            <a:r>
              <a:rPr lang="es-ES" b="1" dirty="0" err="1"/>
              <a:t>OldElement</a:t>
            </a:r>
            <a:r>
              <a:rPr lang="es-ES" dirty="0"/>
              <a:t> contiene una referencia al </a:t>
            </a:r>
            <a:r>
              <a:rPr lang="es-ES" dirty="0" err="1"/>
              <a:t>Custom</a:t>
            </a:r>
            <a:r>
              <a:rPr lang="es-ES" dirty="0"/>
              <a:t> </a:t>
            </a:r>
            <a:r>
              <a:rPr lang="es-ES" dirty="0" err="1"/>
              <a:t>Renderer</a:t>
            </a:r>
            <a:r>
              <a:rPr lang="es-ES" dirty="0"/>
              <a:t> al que se adjuntó el control de </a:t>
            </a:r>
            <a:r>
              <a:rPr lang="es-ES" dirty="0" err="1"/>
              <a:t>Xamarin</a:t>
            </a:r>
            <a:r>
              <a:rPr lang="es-ES" dirty="0"/>
              <a:t> </a:t>
            </a:r>
            <a:r>
              <a:rPr lang="es-ES" dirty="0" err="1"/>
              <a:t>Forms</a:t>
            </a:r>
            <a:r>
              <a:rPr lang="es-ES" dirty="0"/>
              <a:t>. Es importante prestar atención a las dos propiedades al suscribirse y darse de baja de eventos para evitar fugas de memoria.</a:t>
            </a:r>
          </a:p>
        </p:txBody>
      </p:sp>
    </p:spTree>
    <p:extLst>
      <p:ext uri="{BB962C8B-B14F-4D97-AF65-F5344CB8AC3E}">
        <p14:creationId xmlns:p14="http://schemas.microsoft.com/office/powerpoint/2010/main" val="844268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 tener en cuenta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738" y="4250724"/>
            <a:ext cx="18565384" cy="8575590"/>
          </a:xfrm>
          <a:solidFill>
            <a:srgbClr val="210140"/>
          </a:solidFill>
          <a:ln>
            <a:solidFill>
              <a:srgbClr val="21014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s-E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OnElementChanged</a:t>
            </a:r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ElementChangedEventArgs</a:t>
            </a:r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</a:t>
            </a:r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e)</a:t>
            </a:r>
          </a:p>
          <a:p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base.OnElementChanged</a:t>
            </a:r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</a:p>
          <a:p>
            <a:endParaRPr lang="es-E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e.NewElement</a:t>
            </a:r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</a:t>
            </a:r>
            <a:r>
              <a:rPr lang="es-E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// Subscribe </a:t>
            </a:r>
            <a:r>
              <a:rPr lang="es-E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events</a:t>
            </a:r>
            <a:endParaRPr lang="es-E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s-E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e.NewElement.SizeChanged</a:t>
            </a:r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+= </a:t>
            </a:r>
            <a:r>
              <a:rPr lang="es-E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XFButtonOnSizeChanged</a:t>
            </a:r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e.OldElement</a:t>
            </a:r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</a:t>
            </a:r>
            <a:r>
              <a:rPr lang="es-E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// </a:t>
            </a:r>
            <a:r>
              <a:rPr lang="es-E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Unsubscribe</a:t>
            </a:r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events</a:t>
            </a:r>
            <a:endParaRPr lang="es-E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s-E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e.OldElement.SizeChanged</a:t>
            </a:r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-= </a:t>
            </a:r>
            <a:r>
              <a:rPr lang="es-E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XFButtonOnSizeChanged</a:t>
            </a:r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6018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 tener en cuenta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738" y="5012268"/>
            <a:ext cx="18565384" cy="2258327"/>
          </a:xfrm>
        </p:spPr>
        <p:txBody>
          <a:bodyPr>
            <a:normAutofit lnSpcReduction="10000"/>
          </a:bodyPr>
          <a:lstStyle/>
          <a:p>
            <a:r>
              <a:rPr lang="es-ES" sz="4000" dirty="0"/>
              <a:t>Al crear el </a:t>
            </a:r>
            <a:r>
              <a:rPr lang="es-ES" sz="4000" dirty="0" err="1"/>
              <a:t>Custom</a:t>
            </a:r>
            <a:r>
              <a:rPr lang="es-ES" sz="4000" dirty="0"/>
              <a:t> </a:t>
            </a:r>
            <a:r>
              <a:rPr lang="es-ES" sz="4000" dirty="0" err="1"/>
              <a:t>Renderer</a:t>
            </a:r>
            <a:r>
              <a:rPr lang="es-ES" sz="4000" dirty="0"/>
              <a:t> podemos sobrecargar el método </a:t>
            </a:r>
            <a:r>
              <a:rPr lang="es-ES" sz="4000" b="1" dirty="0" err="1"/>
              <a:t>Dispose</a:t>
            </a:r>
            <a:r>
              <a:rPr lang="es-ES" sz="4000" dirty="0"/>
              <a:t>. Este método se ejecutará al liberar el control usado (por ejemplo, al navegar atrás y liberar los recursos de la página). Si creas recursos en el </a:t>
            </a:r>
            <a:r>
              <a:rPr lang="es-ES" sz="4000" dirty="0" err="1"/>
              <a:t>Renderer</a:t>
            </a:r>
            <a:r>
              <a:rPr lang="es-ES" sz="4000" dirty="0"/>
              <a:t> como por ejemplo </a:t>
            </a:r>
            <a:r>
              <a:rPr lang="es-ES" sz="4000" dirty="0" err="1"/>
              <a:t>Drawables</a:t>
            </a:r>
            <a:r>
              <a:rPr lang="es-ES" sz="4000" dirty="0"/>
              <a:t>, recuerda liberar los recursos.</a:t>
            </a:r>
          </a:p>
          <a:p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EE1C58B-E13A-D942-B130-58FA5CD068B7}"/>
              </a:ext>
            </a:extLst>
          </p:cNvPr>
          <p:cNvSpPr/>
          <p:nvPr/>
        </p:nvSpPr>
        <p:spPr>
          <a:xfrm>
            <a:off x="4140738" y="7270595"/>
            <a:ext cx="17977857" cy="5078313"/>
          </a:xfrm>
          <a:prstGeom prst="rect">
            <a:avLst/>
          </a:prstGeom>
          <a:solidFill>
            <a:srgbClr val="210140"/>
          </a:solidFill>
          <a:ln>
            <a:solidFill>
              <a:srgbClr val="210140"/>
            </a:solidFill>
          </a:ln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disposing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(Control !=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Control.CheckedChanged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-=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OnControlCheckedChanged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base.Dispose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disposing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80011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 tener en cuenta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4000" dirty="0"/>
              <a:t>En las primeras versiones de </a:t>
            </a:r>
            <a:r>
              <a:rPr lang="es-ES" sz="4000" dirty="0" err="1"/>
              <a:t>Xamarin.Forms</a:t>
            </a:r>
            <a:r>
              <a:rPr lang="es-ES" sz="4000" dirty="0"/>
              <a:t> todos los </a:t>
            </a:r>
            <a:r>
              <a:rPr lang="es-ES" sz="4000" dirty="0" err="1"/>
              <a:t>Custom</a:t>
            </a:r>
            <a:r>
              <a:rPr lang="es-ES" sz="4000" dirty="0"/>
              <a:t> </a:t>
            </a:r>
            <a:r>
              <a:rPr lang="es-ES" sz="4000" dirty="0" err="1"/>
              <a:t>Renderers</a:t>
            </a:r>
            <a:r>
              <a:rPr lang="es-ES" sz="4000" dirty="0"/>
              <a:t> hacían uso de </a:t>
            </a:r>
            <a:r>
              <a:rPr lang="es-ES" sz="4000" b="1" dirty="0" err="1"/>
              <a:t>ViewRenderer</a:t>
            </a:r>
            <a:r>
              <a:rPr lang="es-ES" sz="4000" dirty="0"/>
              <a:t>.</a:t>
            </a:r>
          </a:p>
          <a:p>
            <a:r>
              <a:rPr lang="es-ES" sz="4000" dirty="0" err="1"/>
              <a:t>ViewRenderer</a:t>
            </a:r>
            <a:r>
              <a:rPr lang="es-ES" sz="4000" dirty="0"/>
              <a:t> crea una instancia del control nativo envuelto en un contenedor que se encargará de realizar tareas auxiliares como posicionamiento.</a:t>
            </a:r>
          </a:p>
          <a:p>
            <a:r>
              <a:rPr lang="es-ES" sz="4000" dirty="0"/>
              <a:t>Con el tiempo llegaron los </a:t>
            </a:r>
            <a:r>
              <a:rPr lang="es-ES" sz="4000" dirty="0" err="1"/>
              <a:t>Fast</a:t>
            </a:r>
            <a:r>
              <a:rPr lang="es-ES" sz="4000" dirty="0"/>
              <a:t> </a:t>
            </a:r>
            <a:r>
              <a:rPr lang="es-ES" sz="4000" dirty="0" err="1"/>
              <a:t>Renderers</a:t>
            </a:r>
            <a:r>
              <a:rPr lang="es-ES" sz="4000" dirty="0"/>
              <a:t>. El objetivo de este tipo de </a:t>
            </a:r>
            <a:r>
              <a:rPr lang="es-ES" sz="4000" dirty="0" err="1"/>
              <a:t>renderers</a:t>
            </a:r>
            <a:r>
              <a:rPr lang="es-ES" sz="4000" dirty="0"/>
              <a:t> es el de evitar crear el contenedor auxiliar reduciendo el volumen de la jerarquía y aumentando el rendimiento. Para crear un </a:t>
            </a:r>
            <a:r>
              <a:rPr lang="es-ES" sz="4000" dirty="0" err="1"/>
              <a:t>Fast</a:t>
            </a:r>
            <a:r>
              <a:rPr lang="es-ES" sz="4000" dirty="0"/>
              <a:t> </a:t>
            </a:r>
            <a:r>
              <a:rPr lang="es-ES" sz="4000" dirty="0" err="1"/>
              <a:t>Renderer</a:t>
            </a:r>
            <a:r>
              <a:rPr lang="es-ES" sz="4000" dirty="0"/>
              <a:t> se debe implementar la interfaz </a:t>
            </a:r>
            <a:r>
              <a:rPr lang="es-ES" sz="4000" b="1" dirty="0" err="1"/>
              <a:t>IVisualElementRenderer</a:t>
            </a:r>
            <a:r>
              <a:rPr lang="es-ES" sz="4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3889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Pros y contras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4000" b="1" dirty="0"/>
              <a:t>Pros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Obtenemos un rendimiento muy alto (control nativo).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Podemos permitir extender (</a:t>
            </a:r>
            <a:r>
              <a:rPr lang="es-ES" sz="4000" dirty="0" err="1"/>
              <a:t>Effects</a:t>
            </a:r>
            <a:r>
              <a:rPr lang="es-ES" sz="4000" dirty="0"/>
              <a:t>, </a:t>
            </a:r>
            <a:r>
              <a:rPr lang="es-ES" sz="4000" dirty="0" err="1"/>
              <a:t>Platform</a:t>
            </a:r>
            <a:r>
              <a:rPr lang="es-ES" sz="4000" dirty="0"/>
              <a:t> </a:t>
            </a:r>
            <a:r>
              <a:rPr lang="es-ES" sz="4000" dirty="0" err="1"/>
              <a:t>Specific</a:t>
            </a:r>
            <a:r>
              <a:rPr lang="es-ES" sz="4000" dirty="0"/>
              <a:t>, etc.) aprovechando la capacidad y posibilidades del código nativo.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4000" dirty="0"/>
          </a:p>
          <a:p>
            <a:r>
              <a:rPr lang="es-ES" sz="4000" b="1" dirty="0"/>
              <a:t>Contras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Requiere mayor cantidad de código.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Requiere conocimientos de desarrollo nativo en cada plataforma.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Extender requiere también conocimientos de desarrollo nativo.</a:t>
            </a:r>
          </a:p>
        </p:txBody>
      </p:sp>
    </p:spTree>
    <p:extLst>
      <p:ext uri="{BB962C8B-B14F-4D97-AF65-F5344CB8AC3E}">
        <p14:creationId xmlns:p14="http://schemas.microsoft.com/office/powerpoint/2010/main" val="2479590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4552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FE0D66-42ED-4346-B059-526D52916D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Creando controles usando </a:t>
            </a:r>
            <a:r>
              <a:rPr lang="es-ES" dirty="0" err="1"/>
              <a:t>SkiaSharp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33693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291" y="1362577"/>
            <a:ext cx="21029831" cy="1839954"/>
          </a:xfrm>
        </p:spPr>
        <p:txBody>
          <a:bodyPr/>
          <a:lstStyle/>
          <a:p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SkiaSharp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11451" y="3073021"/>
            <a:ext cx="8914625" cy="7838043"/>
          </a:xfrm>
        </p:spPr>
        <p:txBody>
          <a:bodyPr/>
          <a:lstStyle/>
          <a:p>
            <a:r>
              <a:rPr lang="en-US" sz="5400" dirty="0" err="1"/>
              <a:t>Skia</a:t>
            </a:r>
            <a:endParaRPr lang="en-US" sz="5400" dirty="0"/>
          </a:p>
          <a:p>
            <a:pPr lvl="1"/>
            <a:r>
              <a:rPr lang="en-US" sz="3200" dirty="0" err="1"/>
              <a:t>Librería</a:t>
            </a:r>
            <a:r>
              <a:rPr lang="en-US" sz="3200" dirty="0"/>
              <a:t> de </a:t>
            </a:r>
            <a:r>
              <a:rPr lang="en-US" sz="3200" dirty="0" err="1"/>
              <a:t>gráficos</a:t>
            </a:r>
            <a:r>
              <a:rPr lang="en-US" sz="3200" dirty="0"/>
              <a:t> 2D.</a:t>
            </a:r>
          </a:p>
          <a:p>
            <a:pPr lvl="1"/>
            <a:r>
              <a:rPr lang="en-US" sz="3200" dirty="0" err="1"/>
              <a:t>Usada</a:t>
            </a:r>
            <a:r>
              <a:rPr lang="en-US" sz="3200" dirty="0"/>
              <a:t> por Google en Chrome, Android o Flutter.</a:t>
            </a:r>
          </a:p>
          <a:p>
            <a:pPr lvl="1"/>
            <a:r>
              <a:rPr lang="en-US" sz="3200" dirty="0"/>
              <a:t>Cross platform: Android, iOS, Mac, Windows, etc. </a:t>
            </a:r>
          </a:p>
          <a:p>
            <a:r>
              <a:rPr lang="en-US" sz="5400" dirty="0" err="1"/>
              <a:t>Versátil</a:t>
            </a:r>
            <a:endParaRPr lang="en-US" sz="5400" dirty="0"/>
          </a:p>
          <a:p>
            <a:pPr lvl="1"/>
            <a:r>
              <a:rPr lang="en-US" sz="3200" dirty="0"/>
              <a:t>Composited rendering mode</a:t>
            </a:r>
          </a:p>
          <a:p>
            <a:pPr lvl="1"/>
            <a:r>
              <a:rPr lang="en-US" sz="3200" dirty="0" err="1"/>
              <a:t>Aceleración</a:t>
            </a:r>
            <a:r>
              <a:rPr lang="en-US" sz="3200" dirty="0"/>
              <a:t> por GPU </a:t>
            </a:r>
            <a:r>
              <a:rPr lang="en-US" sz="3200" dirty="0" err="1"/>
              <a:t>Efectos</a:t>
            </a:r>
            <a:r>
              <a:rPr lang="en-US" sz="3200" dirty="0"/>
              <a:t> y shaders </a:t>
            </a:r>
            <a:r>
              <a:rPr lang="en-US" sz="3200" dirty="0" err="1"/>
              <a:t>personalizados</a:t>
            </a:r>
            <a:endParaRPr lang="en-US" sz="3200" dirty="0"/>
          </a:p>
          <a:p>
            <a:pPr lvl="1"/>
            <a:endParaRPr lang="en-US" sz="3200" dirty="0"/>
          </a:p>
          <a:p>
            <a:r>
              <a:rPr lang="en-US" sz="5400" dirty="0"/>
              <a:t>En </a:t>
            </a:r>
            <a:r>
              <a:rPr lang="en-US" sz="5400" dirty="0" err="1"/>
              <a:t>desarrollo</a:t>
            </a:r>
            <a:endParaRPr lang="en-US" sz="5400" dirty="0"/>
          </a:p>
          <a:p>
            <a:pPr lvl="1"/>
            <a:r>
              <a:rPr lang="en-US" sz="3200" dirty="0"/>
              <a:t>Tanto </a:t>
            </a:r>
            <a:r>
              <a:rPr lang="en-US" sz="3200" dirty="0" err="1"/>
              <a:t>Skia</a:t>
            </a:r>
            <a:r>
              <a:rPr lang="en-US" sz="3200" dirty="0"/>
              <a:t> </a:t>
            </a:r>
            <a:r>
              <a:rPr lang="en-US" sz="3200" dirty="0" err="1"/>
              <a:t>como</a:t>
            </a:r>
            <a:r>
              <a:rPr lang="en-US" sz="3200" dirty="0"/>
              <a:t> los bindings de </a:t>
            </a:r>
            <a:r>
              <a:rPr lang="en-US" sz="3200" dirty="0" err="1"/>
              <a:t>SkiaSharp</a:t>
            </a:r>
            <a:r>
              <a:rPr lang="en-US" sz="3200" dirty="0"/>
              <a:t> se </a:t>
            </a:r>
            <a:r>
              <a:rPr lang="en-US" sz="3200" dirty="0" err="1"/>
              <a:t>encuentran</a:t>
            </a:r>
            <a:r>
              <a:rPr lang="en-US" sz="3200" dirty="0"/>
              <a:t> en Desarrollo </a:t>
            </a:r>
            <a:r>
              <a:rPr lang="en-US" sz="3200" dirty="0" err="1"/>
              <a:t>activo</a:t>
            </a:r>
            <a:r>
              <a:rPr lang="en-US" sz="3200" dirty="0"/>
              <a:t>.</a:t>
            </a:r>
            <a:endParaRPr lang="en-US" sz="3600" dirty="0"/>
          </a:p>
        </p:txBody>
      </p:sp>
      <p:sp>
        <p:nvSpPr>
          <p:cNvPr id="17" name="Rectangle 16"/>
          <p:cNvSpPr/>
          <p:nvPr/>
        </p:nvSpPr>
        <p:spPr>
          <a:xfrm>
            <a:off x="20637951" y="2700452"/>
            <a:ext cx="2881738" cy="2881738"/>
          </a:xfrm>
          <a:prstGeom prst="rect">
            <a:avLst/>
          </a:prstGeom>
          <a:solidFill>
            <a:srgbClr val="44B8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34">
              <a:defRPr/>
            </a:pPr>
            <a:endParaRPr lang="en-US" sz="3921" dirty="0">
              <a:solidFill>
                <a:srgbClr val="FFFFFF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7401041" y="2700452"/>
            <a:ext cx="2881738" cy="2881738"/>
          </a:xfrm>
          <a:prstGeom prst="rect">
            <a:avLst/>
          </a:prstGeom>
          <a:solidFill>
            <a:srgbClr val="44B8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34">
              <a:defRPr/>
            </a:pPr>
            <a:endParaRPr lang="en-US" sz="3921" dirty="0">
              <a:solidFill>
                <a:srgbClr val="FFFFFF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165442" y="2700452"/>
            <a:ext cx="2881738" cy="2881738"/>
          </a:xfrm>
          <a:prstGeom prst="rect">
            <a:avLst/>
          </a:prstGeom>
          <a:solidFill>
            <a:srgbClr val="44B8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34">
              <a:defRPr/>
            </a:pPr>
            <a:endParaRPr lang="en-US" sz="3921" dirty="0">
              <a:solidFill>
                <a:srgbClr val="FFFFFF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6" name="Picture 5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35" t="2610" r="10149" b="74994"/>
          <a:stretch/>
        </p:blipFill>
        <p:spPr>
          <a:xfrm>
            <a:off x="14573613" y="3082283"/>
            <a:ext cx="2118077" cy="21180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954890" y="2700452"/>
            <a:ext cx="2881738" cy="2881738"/>
          </a:xfrm>
          <a:prstGeom prst="rect">
            <a:avLst/>
          </a:prstGeom>
          <a:solidFill>
            <a:srgbClr val="44B8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34">
              <a:defRPr/>
            </a:pPr>
            <a:endParaRPr lang="en-US" sz="3921" dirty="0">
              <a:solidFill>
                <a:srgbClr val="FFFFFF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5" r="57217" b="75060"/>
          <a:stretch/>
        </p:blipFill>
        <p:spPr>
          <a:xfrm>
            <a:off x="11337525" y="3078699"/>
            <a:ext cx="2116468" cy="21252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928213" y="5475733"/>
            <a:ext cx="2881736" cy="959445"/>
          </a:xfrm>
          <a:prstGeom prst="rect">
            <a:avLst/>
          </a:prstGeom>
          <a:noFill/>
        </p:spPr>
        <p:txBody>
          <a:bodyPr wrap="square" lIns="358547" tIns="286837" rIns="358547" bIns="286837" rtlCol="0">
            <a:spAutoFit/>
          </a:bodyPr>
          <a:lstStyle/>
          <a:p>
            <a:pPr algn="ctr" defTabSz="1828734">
              <a:lnSpc>
                <a:spcPct val="90000"/>
              </a:lnSpc>
              <a:spcAft>
                <a:spcPts val="1176"/>
              </a:spcAft>
              <a:defRPr/>
            </a:pPr>
            <a:r>
              <a:rPr lang="en-US" sz="2745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Shapes</a:t>
            </a:r>
          </a:p>
        </p:txBody>
      </p:sp>
      <p:pic>
        <p:nvPicPr>
          <p:cNvPr id="10" name="Picture 9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0" t="27453" r="57567" b="51831"/>
          <a:stretch/>
        </p:blipFill>
        <p:spPr>
          <a:xfrm>
            <a:off x="17782871" y="3082283"/>
            <a:ext cx="2118077" cy="211807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160934" y="5475733"/>
            <a:ext cx="2881736" cy="959445"/>
          </a:xfrm>
          <a:prstGeom prst="rect">
            <a:avLst/>
          </a:prstGeom>
          <a:noFill/>
        </p:spPr>
        <p:txBody>
          <a:bodyPr wrap="square" lIns="358547" tIns="286837" rIns="358547" bIns="286837" rtlCol="0">
            <a:spAutoFit/>
          </a:bodyPr>
          <a:lstStyle/>
          <a:p>
            <a:pPr algn="ctr" defTabSz="1828734">
              <a:lnSpc>
                <a:spcPct val="90000"/>
              </a:lnSpc>
              <a:spcAft>
                <a:spcPts val="1176"/>
              </a:spcAft>
              <a:defRPr/>
            </a:pPr>
            <a:r>
              <a:rPr lang="en-US" sz="2745" dirty="0" err="1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Bézier</a:t>
            </a:r>
            <a:r>
              <a:rPr lang="en-US" sz="2745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 Curves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73" t="28036" r="13587" b="51650"/>
          <a:stretch/>
        </p:blipFill>
        <p:spPr>
          <a:xfrm>
            <a:off x="21014296" y="3082283"/>
            <a:ext cx="2118077" cy="211807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401040" y="5444208"/>
            <a:ext cx="2881736" cy="1339613"/>
          </a:xfrm>
          <a:prstGeom prst="rect">
            <a:avLst/>
          </a:prstGeom>
          <a:noFill/>
        </p:spPr>
        <p:txBody>
          <a:bodyPr wrap="square" lIns="358547" tIns="286837" rIns="358547" bIns="286837" rtlCol="0">
            <a:spAutoFit/>
          </a:bodyPr>
          <a:lstStyle/>
          <a:p>
            <a:pPr algn="ctr" defTabSz="1828734">
              <a:lnSpc>
                <a:spcPct val="90000"/>
              </a:lnSpc>
              <a:spcAft>
                <a:spcPts val="1176"/>
              </a:spcAft>
              <a:defRPr/>
            </a:pPr>
            <a:r>
              <a:rPr lang="en-US" sz="2745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Translations &amp; Rotations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637950" y="5444209"/>
            <a:ext cx="2881736" cy="1339613"/>
          </a:xfrm>
          <a:prstGeom prst="rect">
            <a:avLst/>
          </a:prstGeom>
          <a:noFill/>
        </p:spPr>
        <p:txBody>
          <a:bodyPr wrap="square" lIns="358547" tIns="286837" rIns="358547" bIns="286837" rtlCol="0">
            <a:spAutoFit/>
          </a:bodyPr>
          <a:lstStyle/>
          <a:p>
            <a:pPr algn="ctr" defTabSz="1828734">
              <a:lnSpc>
                <a:spcPct val="90000"/>
              </a:lnSpc>
              <a:spcAft>
                <a:spcPts val="1176"/>
              </a:spcAft>
              <a:defRPr/>
            </a:pPr>
            <a:r>
              <a:rPr lang="en-US" sz="2745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Text rendering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0637951" y="7174480"/>
            <a:ext cx="2881738" cy="2881738"/>
          </a:xfrm>
          <a:prstGeom prst="rect">
            <a:avLst/>
          </a:prstGeom>
          <a:solidFill>
            <a:srgbClr val="44B8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34">
              <a:defRPr/>
            </a:pPr>
            <a:endParaRPr lang="en-US" sz="3921" dirty="0">
              <a:solidFill>
                <a:srgbClr val="FFFFFF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7401041" y="7174480"/>
            <a:ext cx="2881738" cy="2881738"/>
          </a:xfrm>
          <a:prstGeom prst="rect">
            <a:avLst/>
          </a:prstGeom>
          <a:solidFill>
            <a:srgbClr val="44B8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34">
              <a:defRPr/>
            </a:pPr>
            <a:endParaRPr lang="en-US" sz="3921" dirty="0">
              <a:solidFill>
                <a:srgbClr val="FFFFFF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165442" y="7174480"/>
            <a:ext cx="2881738" cy="2881738"/>
          </a:xfrm>
          <a:prstGeom prst="rect">
            <a:avLst/>
          </a:prstGeom>
          <a:solidFill>
            <a:srgbClr val="44B8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34">
              <a:defRPr/>
            </a:pPr>
            <a:endParaRPr lang="en-US" sz="3921" dirty="0">
              <a:solidFill>
                <a:srgbClr val="FFFFFF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0954890" y="7174480"/>
            <a:ext cx="2881738" cy="2881738"/>
          </a:xfrm>
          <a:prstGeom prst="rect">
            <a:avLst/>
          </a:prstGeom>
          <a:solidFill>
            <a:srgbClr val="44B8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34">
              <a:defRPr/>
            </a:pPr>
            <a:endParaRPr lang="en-US" sz="3921" dirty="0">
              <a:solidFill>
                <a:srgbClr val="FFFFFF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928213" y="9949762"/>
            <a:ext cx="2881736" cy="1339613"/>
          </a:xfrm>
          <a:prstGeom prst="rect">
            <a:avLst/>
          </a:prstGeom>
          <a:noFill/>
        </p:spPr>
        <p:txBody>
          <a:bodyPr wrap="square" lIns="358547" tIns="286837" rIns="358547" bIns="286837" rtlCol="0">
            <a:spAutoFit/>
          </a:bodyPr>
          <a:lstStyle/>
          <a:p>
            <a:pPr algn="ctr" defTabSz="1828734">
              <a:lnSpc>
                <a:spcPct val="90000"/>
              </a:lnSpc>
              <a:spcAft>
                <a:spcPts val="1176"/>
              </a:spcAft>
              <a:defRPr/>
            </a:pPr>
            <a:r>
              <a:rPr lang="en-US" sz="2745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Discrete Path Effects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4160934" y="9949761"/>
            <a:ext cx="2881736" cy="1339613"/>
          </a:xfrm>
          <a:prstGeom prst="rect">
            <a:avLst/>
          </a:prstGeom>
          <a:noFill/>
        </p:spPr>
        <p:txBody>
          <a:bodyPr wrap="square" lIns="358547" tIns="286837" rIns="358547" bIns="286837" rtlCol="0">
            <a:spAutoFit/>
          </a:bodyPr>
          <a:lstStyle/>
          <a:p>
            <a:pPr algn="ctr" defTabSz="1828734">
              <a:lnSpc>
                <a:spcPct val="90000"/>
              </a:lnSpc>
              <a:spcAft>
                <a:spcPts val="1176"/>
              </a:spcAft>
              <a:defRPr/>
            </a:pPr>
            <a:r>
              <a:rPr lang="en-US" sz="2745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Composed Path Effects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7401040" y="9918238"/>
            <a:ext cx="2881736" cy="1339613"/>
          </a:xfrm>
          <a:prstGeom prst="rect">
            <a:avLst/>
          </a:prstGeom>
          <a:noFill/>
        </p:spPr>
        <p:txBody>
          <a:bodyPr wrap="square" lIns="358547" tIns="286837" rIns="358547" bIns="286837" rtlCol="0">
            <a:spAutoFit/>
          </a:bodyPr>
          <a:lstStyle/>
          <a:p>
            <a:pPr algn="ctr" defTabSz="1828734">
              <a:lnSpc>
                <a:spcPct val="90000"/>
              </a:lnSpc>
              <a:spcAft>
                <a:spcPts val="1176"/>
              </a:spcAft>
              <a:defRPr/>
            </a:pPr>
            <a:r>
              <a:rPr lang="en-US" sz="2745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Sum Path Effects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637950" y="9918236"/>
            <a:ext cx="2881736" cy="959445"/>
          </a:xfrm>
          <a:prstGeom prst="rect">
            <a:avLst/>
          </a:prstGeom>
          <a:noFill/>
        </p:spPr>
        <p:txBody>
          <a:bodyPr wrap="square" lIns="358547" tIns="286837" rIns="358547" bIns="286837" rtlCol="0">
            <a:spAutoFit/>
          </a:bodyPr>
          <a:lstStyle/>
          <a:p>
            <a:pPr algn="ctr" defTabSz="1828734">
              <a:lnSpc>
                <a:spcPct val="90000"/>
              </a:lnSpc>
              <a:spcAft>
                <a:spcPts val="1176"/>
              </a:spcAft>
              <a:defRPr/>
            </a:pPr>
            <a:r>
              <a:rPr lang="en-US" sz="2745" dirty="0" err="1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Shaders</a:t>
            </a:r>
            <a:endParaRPr lang="en-US" sz="2745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</p:txBody>
      </p:sp>
      <p:pic>
        <p:nvPicPr>
          <p:cNvPr id="31" name="Picture 30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4" t="53801" r="56433" b="26489"/>
          <a:stretch/>
        </p:blipFill>
        <p:spPr>
          <a:xfrm>
            <a:off x="11336720" y="7556310"/>
            <a:ext cx="2118077" cy="2118077"/>
          </a:xfrm>
          <a:prstGeom prst="rect">
            <a:avLst/>
          </a:prstGeom>
        </p:spPr>
      </p:pic>
      <p:pic>
        <p:nvPicPr>
          <p:cNvPr id="32" name="Picture 31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21" t="53713" r="11533" b="26375"/>
          <a:stretch/>
        </p:blipFill>
        <p:spPr>
          <a:xfrm>
            <a:off x="14547273" y="7556310"/>
            <a:ext cx="2118077" cy="2118077"/>
          </a:xfrm>
          <a:prstGeom prst="rect">
            <a:avLst/>
          </a:prstGeom>
        </p:spPr>
      </p:pic>
      <p:pic>
        <p:nvPicPr>
          <p:cNvPr id="33" name="Picture 32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5" t="77655" r="55309"/>
          <a:stretch/>
        </p:blipFill>
        <p:spPr>
          <a:xfrm>
            <a:off x="17782871" y="7556310"/>
            <a:ext cx="2118077" cy="2118077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84" t="76607" r="8819" b="465"/>
          <a:stretch/>
        </p:blipFill>
        <p:spPr>
          <a:xfrm>
            <a:off x="21019782" y="7556310"/>
            <a:ext cx="2118077" cy="211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9403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Usar </a:t>
            </a:r>
            <a:r>
              <a:rPr lang="es-ES" dirty="0" err="1"/>
              <a:t>SkiaSharp</a:t>
            </a:r>
            <a:r>
              <a:rPr lang="es-ES" dirty="0"/>
              <a:t>: Añadir la librería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4000" dirty="0"/>
              <a:t>Para usar </a:t>
            </a:r>
            <a:r>
              <a:rPr lang="es-ES" sz="4000" dirty="0" err="1"/>
              <a:t>SkiaSharp</a:t>
            </a:r>
            <a:r>
              <a:rPr lang="es-ES" sz="4000" dirty="0"/>
              <a:t> en </a:t>
            </a:r>
            <a:r>
              <a:rPr lang="es-ES" sz="4000" dirty="0" err="1"/>
              <a:t>Xamarin.Forms</a:t>
            </a:r>
            <a:r>
              <a:rPr lang="es-ES" sz="4000" dirty="0"/>
              <a:t> necesitamos añadir el paquete </a:t>
            </a:r>
            <a:r>
              <a:rPr lang="es-ES" sz="4000" dirty="0" err="1"/>
              <a:t>NuGet</a:t>
            </a:r>
            <a:r>
              <a:rPr lang="es-ES" sz="4000" dirty="0"/>
              <a:t> </a:t>
            </a:r>
            <a:r>
              <a:rPr lang="es-ES" sz="4000" b="1" dirty="0" err="1"/>
              <a:t>SkiaSharp.Views.Forms</a:t>
            </a:r>
            <a:r>
              <a:rPr lang="es-ES" sz="4000" dirty="0"/>
              <a:t>.</a:t>
            </a:r>
          </a:p>
          <a:p>
            <a:endParaRPr lang="es-ES" sz="4000" dirty="0"/>
          </a:p>
          <a:p>
            <a:r>
              <a:rPr lang="es-ES" sz="4000" dirty="0"/>
              <a:t>La librería proporciona dos vistas que puede usar como base para crear controles: </a:t>
            </a:r>
            <a:r>
              <a:rPr lang="es-ES" sz="4000" b="1" dirty="0" err="1"/>
              <a:t>SKCanvasView</a:t>
            </a:r>
            <a:r>
              <a:rPr lang="es-ES" sz="4000" dirty="0"/>
              <a:t> y </a:t>
            </a:r>
            <a:r>
              <a:rPr lang="es-ES" sz="4000" b="1" dirty="0" err="1"/>
              <a:t>SKGLView</a:t>
            </a:r>
            <a:r>
              <a:rPr lang="es-ES" sz="4000" dirty="0"/>
              <a:t>. </a:t>
            </a:r>
          </a:p>
          <a:p>
            <a:endParaRPr lang="es-ES" sz="4000" dirty="0"/>
          </a:p>
          <a:p>
            <a:r>
              <a:rPr lang="es-ES" sz="4000" dirty="0" err="1"/>
              <a:t>CanvasView</a:t>
            </a:r>
            <a:r>
              <a:rPr lang="es-ES" sz="4000" dirty="0"/>
              <a:t> usa la CPU mientras que </a:t>
            </a:r>
            <a:r>
              <a:rPr lang="es-ES" sz="4000" dirty="0" err="1"/>
              <a:t>GLView</a:t>
            </a:r>
            <a:r>
              <a:rPr lang="es-ES" sz="4000" dirty="0"/>
              <a:t> usa </a:t>
            </a:r>
            <a:r>
              <a:rPr lang="es-ES" sz="4000" dirty="0" err="1"/>
              <a:t>OpenGL</a:t>
            </a:r>
            <a:r>
              <a:rPr lang="es-ES" sz="4000" dirty="0"/>
              <a:t> y, por lo tanto, la GPU. Puedes pensar intuitivamente que usar la GPU para operaciones gráficas es siempre la mejor opción, pero, de hecho, </a:t>
            </a:r>
            <a:r>
              <a:rPr lang="es-ES" sz="4000" dirty="0" err="1"/>
              <a:t>OpenGL</a:t>
            </a:r>
            <a:r>
              <a:rPr lang="es-ES" sz="4000" dirty="0"/>
              <a:t> tiene una gran sobrecarga al crear el contexto GL. </a:t>
            </a:r>
            <a:r>
              <a:rPr lang="es-ES" sz="4000" dirty="0" err="1"/>
              <a:t>CanvasView</a:t>
            </a:r>
            <a:r>
              <a:rPr lang="es-ES" sz="4000" dirty="0"/>
              <a:t> simplemente asigna la memoria que necesita y siempre que haya suficiente potencia de CPU disponible, puede </a:t>
            </a:r>
            <a:r>
              <a:rPr lang="es-ES" sz="4000" dirty="0" err="1"/>
              <a:t>renderizar</a:t>
            </a:r>
            <a:r>
              <a:rPr lang="es-ES" sz="4000" dirty="0"/>
              <a:t> sin problemas</a:t>
            </a:r>
          </a:p>
        </p:txBody>
      </p:sp>
    </p:spTree>
    <p:extLst>
      <p:ext uri="{BB962C8B-B14F-4D97-AF65-F5344CB8AC3E}">
        <p14:creationId xmlns:p14="http://schemas.microsoft.com/office/powerpoint/2010/main" val="1391045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Usar </a:t>
            </a:r>
            <a:r>
              <a:rPr lang="es-ES" dirty="0" err="1"/>
              <a:t>SkiaSharp</a:t>
            </a:r>
            <a:r>
              <a:rPr lang="es-ES" dirty="0"/>
              <a:t>: El </a:t>
            </a:r>
            <a:r>
              <a:rPr lang="es-ES" dirty="0" err="1"/>
              <a:t>Canvas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738" y="5012268"/>
            <a:ext cx="18565384" cy="1845732"/>
          </a:xfrm>
        </p:spPr>
        <p:txBody>
          <a:bodyPr>
            <a:normAutofit/>
          </a:bodyPr>
          <a:lstStyle/>
          <a:p>
            <a:r>
              <a:rPr lang="es-ES" sz="4000" dirty="0"/>
              <a:t>Para comenzar a dibujar, basta con usar al método </a:t>
            </a:r>
            <a:r>
              <a:rPr lang="es-ES" sz="4000" b="1" dirty="0" err="1"/>
              <a:t>OnPaintSurface</a:t>
            </a:r>
            <a:r>
              <a:rPr lang="es-ES" sz="4000" dirty="0"/>
              <a:t>. Podemos hacerlo al subscribirnos al evento </a:t>
            </a:r>
            <a:r>
              <a:rPr lang="es-ES" sz="4000" dirty="0" err="1"/>
              <a:t>PaintSurface</a:t>
            </a:r>
            <a:r>
              <a:rPr lang="es-ES" sz="4000" dirty="0"/>
              <a:t> o sobrecargando directamente el método </a:t>
            </a:r>
            <a:r>
              <a:rPr lang="es-ES" sz="4000" dirty="0" err="1"/>
              <a:t>OnPaintSurface</a:t>
            </a:r>
            <a:r>
              <a:rPr lang="es-ES" sz="4000" dirty="0"/>
              <a:t>.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504AB00-2F41-FD4E-9AC9-618AEC3B634B}"/>
              </a:ext>
            </a:extLst>
          </p:cNvPr>
          <p:cNvSpPr/>
          <p:nvPr/>
        </p:nvSpPr>
        <p:spPr>
          <a:xfrm>
            <a:off x="4140738" y="6858000"/>
            <a:ext cx="18200278" cy="3970318"/>
          </a:xfrm>
          <a:prstGeom prst="rect">
            <a:avLst/>
          </a:prstGeom>
          <a:solidFill>
            <a:srgbClr val="210140"/>
          </a:solidFill>
          <a:ln>
            <a:solidFill>
              <a:srgbClr val="210140"/>
            </a:solidFill>
          </a:ln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SkiaControl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SKCanvasView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OnPaintSurface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SKPaintSurfaceEventArgs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e)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 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e.Surface.Canvas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99216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Usar </a:t>
            </a:r>
            <a:r>
              <a:rPr lang="es-ES" dirty="0" err="1"/>
              <a:t>SkiaSharp</a:t>
            </a:r>
            <a:r>
              <a:rPr lang="es-ES" dirty="0"/>
              <a:t>: Dibujando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738" y="5012268"/>
            <a:ext cx="18565384" cy="2146815"/>
          </a:xfrm>
        </p:spPr>
        <p:txBody>
          <a:bodyPr>
            <a:normAutofit/>
          </a:bodyPr>
          <a:lstStyle/>
          <a:p>
            <a:r>
              <a:rPr lang="es-ES" sz="4000" dirty="0"/>
              <a:t>Para dibujar algo, podemos añadir directamente un punto, línea, rectángulo, círculo, rectángulo redondeado, texto o imagen al </a:t>
            </a:r>
            <a:r>
              <a:rPr lang="es-ES" sz="4000" dirty="0" err="1"/>
              <a:t>canvas</a:t>
            </a:r>
            <a:r>
              <a:rPr lang="es-ES" sz="4000" dirty="0"/>
              <a:t>. La posición de cada forma está definida por </a:t>
            </a:r>
            <a:r>
              <a:rPr lang="es-ES" sz="4000" b="1" dirty="0" err="1"/>
              <a:t>SKPoints</a:t>
            </a:r>
            <a:r>
              <a:rPr lang="es-ES" sz="4000" dirty="0"/>
              <a:t> o </a:t>
            </a:r>
            <a:r>
              <a:rPr lang="es-ES" sz="4000" b="1" dirty="0" err="1"/>
              <a:t>SKRects</a:t>
            </a:r>
            <a:r>
              <a:rPr lang="es-ES" sz="4000" dirty="0"/>
              <a:t>.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68175D7-2066-A84C-A573-E28F064301B9}"/>
              </a:ext>
            </a:extLst>
          </p:cNvPr>
          <p:cNvSpPr/>
          <p:nvPr/>
        </p:nvSpPr>
        <p:spPr>
          <a:xfrm>
            <a:off x="4140738" y="7147932"/>
            <a:ext cx="17336511" cy="4524315"/>
          </a:xfrm>
          <a:prstGeom prst="rect">
            <a:avLst/>
          </a:prstGeom>
          <a:solidFill>
            <a:srgbClr val="210140"/>
          </a:solidFill>
          <a:ln>
            <a:solidFill>
              <a:srgbClr val="210140"/>
            </a:solidFill>
          </a:ln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OnPaintSurface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SKPaintSurfaceEventArgs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e)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e.Surface.Canvas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Circle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canvas.DrawCircle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bounds.Width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/4,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bounds.MidY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radius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orangePaint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78822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Usar </a:t>
            </a:r>
            <a:r>
              <a:rPr lang="es-ES" dirty="0" err="1"/>
              <a:t>SkiaSharp</a:t>
            </a:r>
            <a:r>
              <a:rPr lang="es-ES" dirty="0"/>
              <a:t>: Paint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738" y="5012268"/>
            <a:ext cx="18565384" cy="2146815"/>
          </a:xfrm>
        </p:spPr>
        <p:txBody>
          <a:bodyPr>
            <a:normAutofit/>
          </a:bodyPr>
          <a:lstStyle/>
          <a:p>
            <a:r>
              <a:rPr lang="es-ES" sz="4000" dirty="0"/>
              <a:t>Todas las operaciones de dibujado en el </a:t>
            </a:r>
            <a:r>
              <a:rPr lang="es-ES" sz="4000" dirty="0" err="1"/>
              <a:t>Canvas</a:t>
            </a:r>
            <a:r>
              <a:rPr lang="es-ES" sz="4000" dirty="0"/>
              <a:t> requieren un </a:t>
            </a:r>
            <a:r>
              <a:rPr lang="es-ES" sz="4000" b="1" dirty="0"/>
              <a:t>Paint</a:t>
            </a:r>
            <a:r>
              <a:rPr lang="es-ES" sz="4000" dirty="0"/>
              <a:t> para definir la forma que se dibuja.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68175D7-2066-A84C-A573-E28F064301B9}"/>
              </a:ext>
            </a:extLst>
          </p:cNvPr>
          <p:cNvSpPr/>
          <p:nvPr/>
        </p:nvSpPr>
        <p:spPr>
          <a:xfrm>
            <a:off x="4140738" y="7147932"/>
            <a:ext cx="17336511" cy="3970318"/>
          </a:xfrm>
          <a:prstGeom prst="rect">
            <a:avLst/>
          </a:prstGeom>
          <a:solidFill>
            <a:srgbClr val="210140"/>
          </a:solidFill>
          <a:ln>
            <a:solidFill>
              <a:srgbClr val="210140"/>
            </a:solidFill>
          </a:ln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colorPaint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SKPaint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Color =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Color.Red.ToSKColor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(),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StrokeWidth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5,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Style =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SKPaintStyle.Stroke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IsAntialias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true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461470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Usar </a:t>
            </a:r>
            <a:r>
              <a:rPr lang="es-ES" dirty="0" err="1"/>
              <a:t>SkiaSharp</a:t>
            </a:r>
            <a:r>
              <a:rPr lang="es-ES" dirty="0"/>
              <a:t>: Manipular el </a:t>
            </a:r>
            <a:r>
              <a:rPr lang="es-ES" dirty="0" err="1"/>
              <a:t>Canvas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738" y="5012269"/>
            <a:ext cx="18565384" cy="3890172"/>
          </a:xfrm>
        </p:spPr>
        <p:txBody>
          <a:bodyPr>
            <a:normAutofit/>
          </a:bodyPr>
          <a:lstStyle/>
          <a:p>
            <a:r>
              <a:rPr lang="es-ES" sz="4000" dirty="0"/>
              <a:t>En lugar de transformar cada </a:t>
            </a:r>
            <a:r>
              <a:rPr lang="es-ES" sz="4000" dirty="0" err="1"/>
              <a:t>shape</a:t>
            </a:r>
            <a:r>
              <a:rPr lang="es-ES" sz="4000" dirty="0"/>
              <a:t>, puede ser más sencillo (y menos costoso) transformar el </a:t>
            </a:r>
            <a:r>
              <a:rPr lang="es-ES" sz="4000" dirty="0" err="1"/>
              <a:t>Canvas</a:t>
            </a:r>
            <a:r>
              <a:rPr lang="es-ES" sz="4000" dirty="0"/>
              <a:t> en sí. Un ejemplo claro es usar el método </a:t>
            </a:r>
            <a:r>
              <a:rPr lang="es-ES" sz="4000" b="1" dirty="0" err="1"/>
              <a:t>ClipPath</a:t>
            </a:r>
            <a:r>
              <a:rPr lang="es-ES" sz="4000" dirty="0"/>
              <a:t> que enmascara el área dibujable. Otros métodos muy útiles son </a:t>
            </a:r>
            <a:r>
              <a:rPr lang="es-ES" sz="4000" b="1" dirty="0" err="1"/>
              <a:t>Transform</a:t>
            </a:r>
            <a:r>
              <a:rPr lang="es-ES" sz="4000" dirty="0"/>
              <a:t> (mover en x, y), </a:t>
            </a:r>
            <a:r>
              <a:rPr lang="es-ES" sz="4000" b="1" dirty="0" err="1"/>
              <a:t>Scale</a:t>
            </a:r>
            <a:r>
              <a:rPr lang="es-ES" sz="4000" dirty="0"/>
              <a:t> o </a:t>
            </a:r>
            <a:r>
              <a:rPr lang="es-ES" sz="4000" b="1" dirty="0" err="1"/>
              <a:t>Rotate</a:t>
            </a:r>
            <a:r>
              <a:rPr lang="es-ES" sz="4000" dirty="0"/>
              <a:t>. </a:t>
            </a:r>
          </a:p>
          <a:p>
            <a:r>
              <a:rPr lang="es-ES" sz="4000" dirty="0"/>
              <a:t>Al aplicar una transformación, se aplicará a todos los dibujos posteriores. Para restaurar la transformación de lienzo original, se puede usar </a:t>
            </a:r>
            <a:r>
              <a:rPr lang="es-ES" sz="4000" b="1" dirty="0" err="1"/>
              <a:t>Save</a:t>
            </a:r>
            <a:r>
              <a:rPr lang="es-ES" sz="4000" dirty="0"/>
              <a:t> y </a:t>
            </a:r>
            <a:r>
              <a:rPr lang="es-ES" sz="4000" b="1" dirty="0" err="1"/>
              <a:t>Restore</a:t>
            </a:r>
            <a:r>
              <a:rPr lang="es-ES" sz="4000" dirty="0"/>
              <a:t>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8303B1A-58F9-F146-A374-E3E5F964EF25}"/>
              </a:ext>
            </a:extLst>
          </p:cNvPr>
          <p:cNvSpPr txBox="1"/>
          <p:nvPr/>
        </p:nvSpPr>
        <p:spPr>
          <a:xfrm>
            <a:off x="12444761" y="3077737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AEE5B0A-C609-5847-81C3-D5A32F765356}"/>
              </a:ext>
            </a:extLst>
          </p:cNvPr>
          <p:cNvSpPr txBox="1"/>
          <p:nvPr/>
        </p:nvSpPr>
        <p:spPr>
          <a:xfrm>
            <a:off x="4140737" y="9213332"/>
            <a:ext cx="18274419" cy="646331"/>
          </a:xfrm>
          <a:prstGeom prst="rect">
            <a:avLst/>
          </a:prstGeom>
          <a:solidFill>
            <a:srgbClr val="210140"/>
          </a:solidFill>
          <a:ln>
            <a:solidFill>
              <a:srgbClr val="210140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canvas.RotateDegrees</a:t>
            </a:r>
            <a:r>
              <a:rPr lang="es-ES" dirty="0">
                <a:solidFill>
                  <a:schemeClr val="bg1"/>
                </a:solidFill>
              </a:rPr>
              <a:t>(-90, </a:t>
            </a:r>
            <a:r>
              <a:rPr lang="es-ES" dirty="0" err="1">
                <a:solidFill>
                  <a:schemeClr val="bg1"/>
                </a:solidFill>
              </a:rPr>
              <a:t>centeredRect.MidX</a:t>
            </a:r>
            <a:r>
              <a:rPr lang="es-ES" dirty="0">
                <a:solidFill>
                  <a:schemeClr val="bg1"/>
                </a:solidFill>
              </a:rPr>
              <a:t>, </a:t>
            </a:r>
            <a:r>
              <a:rPr lang="es-ES" dirty="0" err="1">
                <a:solidFill>
                  <a:schemeClr val="bg1"/>
                </a:solidFill>
              </a:rPr>
              <a:t>centeredRect.MidY</a:t>
            </a:r>
            <a:r>
              <a:rPr lang="es-ES" dirty="0">
                <a:solidFill>
                  <a:schemeClr val="bg1"/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633130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Usar </a:t>
            </a:r>
            <a:r>
              <a:rPr lang="es-ES" dirty="0" err="1"/>
              <a:t>SkiaSharp</a:t>
            </a:r>
            <a:r>
              <a:rPr lang="es-ES" dirty="0"/>
              <a:t>: User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738" y="5012268"/>
            <a:ext cx="18565384" cy="2146815"/>
          </a:xfrm>
        </p:spPr>
        <p:txBody>
          <a:bodyPr>
            <a:normAutofit fontScale="85000" lnSpcReduction="10000"/>
          </a:bodyPr>
          <a:lstStyle/>
          <a:p>
            <a:r>
              <a:rPr lang="es-ES" sz="4000" dirty="0"/>
              <a:t>Los controles normalmente reciben alguna entrada del usuario. Para que nuestro control sea interactivo, podemos usar los gestos de </a:t>
            </a:r>
            <a:r>
              <a:rPr lang="es-ES" sz="4000" dirty="0" err="1"/>
              <a:t>Xamarin.Forms</a:t>
            </a:r>
            <a:r>
              <a:rPr lang="es-ES" sz="4000" dirty="0"/>
              <a:t>, gestos nativos o el evento </a:t>
            </a:r>
            <a:r>
              <a:rPr lang="es-ES" sz="4000" b="1" dirty="0" err="1"/>
              <a:t>Touch</a:t>
            </a:r>
            <a:r>
              <a:rPr lang="es-ES" sz="4000" dirty="0"/>
              <a:t> de </a:t>
            </a:r>
            <a:r>
              <a:rPr lang="es-ES" sz="4000" dirty="0" err="1"/>
              <a:t>SkiaSharp</a:t>
            </a:r>
            <a:r>
              <a:rPr lang="es-ES" sz="4000" dirty="0"/>
              <a:t>. </a:t>
            </a:r>
          </a:p>
          <a:p>
            <a:r>
              <a:rPr lang="es-ES" sz="4000" dirty="0"/>
              <a:t>Tan solo debemos establecer la propiedad </a:t>
            </a:r>
            <a:r>
              <a:rPr lang="es-ES" sz="4000" b="1" dirty="0" err="1"/>
              <a:t>EnableTouchEvent</a:t>
            </a:r>
            <a:r>
              <a:rPr lang="es-ES" sz="4000" dirty="0"/>
              <a:t> en true y usar al método </a:t>
            </a:r>
            <a:r>
              <a:rPr lang="es-ES" sz="4000" b="1" dirty="0" err="1"/>
              <a:t>OnTouch</a:t>
            </a:r>
            <a:r>
              <a:rPr lang="es-ES" sz="4000" dirty="0"/>
              <a:t>.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68175D7-2066-A84C-A573-E28F064301B9}"/>
              </a:ext>
            </a:extLst>
          </p:cNvPr>
          <p:cNvSpPr/>
          <p:nvPr/>
        </p:nvSpPr>
        <p:spPr>
          <a:xfrm>
            <a:off x="4140738" y="7147932"/>
            <a:ext cx="17336511" cy="6186309"/>
          </a:xfrm>
          <a:prstGeom prst="rect">
            <a:avLst/>
          </a:prstGeom>
          <a:solidFill>
            <a:srgbClr val="210140"/>
          </a:solidFill>
          <a:ln>
            <a:solidFill>
              <a:srgbClr val="210140"/>
            </a:solidFill>
          </a:ln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OnTouch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SKTouchEventArgs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e)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e.ActionType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SKTouchAction.Entered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||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e.ActionType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SKTouchAction.Pressed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||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e.ActionType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SKTouchAction.Moved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_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touchPoint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e.Location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InvalidateSurface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e.Handled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true;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88226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Crear controles con </a:t>
            </a:r>
            <a:r>
              <a:rPr lang="es-ES" dirty="0" err="1"/>
              <a:t>SkiaSharp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5400" dirty="0"/>
              <a:t>Haremos uso principalmente de un </a:t>
            </a:r>
            <a:r>
              <a:rPr lang="es-ES" sz="5400" dirty="0" err="1"/>
              <a:t>Canvas</a:t>
            </a:r>
            <a:r>
              <a:rPr lang="es-ES" sz="5400" dirty="0"/>
              <a:t> donde dibujaremos la mayor parte del control. </a:t>
            </a:r>
            <a:r>
              <a:rPr lang="es-ES" sz="5400" dirty="0" err="1"/>
              <a:t>SkiaSharp</a:t>
            </a:r>
            <a:r>
              <a:rPr lang="es-ES" sz="5400" dirty="0"/>
              <a:t> como hemos visto, también nos permite la gestión de la interacción del usuario, etc.</a:t>
            </a:r>
          </a:p>
          <a:p>
            <a:endParaRPr lang="es-ES" sz="5400" dirty="0"/>
          </a:p>
          <a:p>
            <a:r>
              <a:rPr lang="es-ES" sz="5400" dirty="0"/>
              <a:t>Para permitir la personalización nos basamos en el uso de </a:t>
            </a:r>
            <a:r>
              <a:rPr lang="es-ES" sz="5400" b="1" dirty="0" err="1"/>
              <a:t>BindableProperties</a:t>
            </a:r>
            <a:r>
              <a:rPr lang="es-ES" sz="5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6524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 tener en cuenta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sz="5400" dirty="0"/>
              <a:t>Para obtener el mejor rendimiento posible:</a:t>
            </a:r>
          </a:p>
          <a:p>
            <a:pPr marL="742950" indent="-742950">
              <a:buFont typeface="+mj-lt"/>
              <a:buAutoNum type="arabicPeriod"/>
            </a:pPr>
            <a:r>
              <a:rPr lang="es-ES" sz="5400" dirty="0"/>
              <a:t>Evita usar múltiples </a:t>
            </a:r>
            <a:r>
              <a:rPr lang="es-ES" sz="5400" dirty="0" err="1"/>
              <a:t>Canvas</a:t>
            </a:r>
            <a:r>
              <a:rPr lang="es-ES" sz="5400" dirty="0"/>
              <a:t> y realiza el dibujado en la medida de lo posible en un único </a:t>
            </a:r>
            <a:r>
              <a:rPr lang="es-ES" sz="5400" dirty="0" err="1"/>
              <a:t>Canvas</a:t>
            </a:r>
            <a:r>
              <a:rPr lang="es-ES" sz="5400" dirty="0"/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es-ES" sz="5400" dirty="0"/>
              <a:t>Reutiliza objetos </a:t>
            </a:r>
            <a:r>
              <a:rPr lang="es-ES" sz="5400" dirty="0" err="1"/>
              <a:t>SKPaint</a:t>
            </a:r>
            <a:r>
              <a:rPr lang="es-ES" sz="5400" dirty="0"/>
              <a:t>, </a:t>
            </a:r>
            <a:r>
              <a:rPr lang="es-ES" sz="5400" dirty="0" err="1"/>
              <a:t>SKTypeFace</a:t>
            </a:r>
            <a:r>
              <a:rPr lang="es-ES" sz="5400" dirty="0"/>
              <a:t>, etc. siempre que sea posible.</a:t>
            </a:r>
          </a:p>
          <a:p>
            <a:pPr marL="742950" indent="-742950">
              <a:buFont typeface="+mj-lt"/>
              <a:buAutoNum type="arabicPeriod"/>
            </a:pPr>
            <a:r>
              <a:rPr lang="es-ES" sz="5400" dirty="0"/>
              <a:t>Hay diferentes formas de conseguir el mismo resultado. Puedes realizar toda la </a:t>
            </a:r>
            <a:r>
              <a:rPr lang="es-ES" sz="5400" dirty="0" err="1"/>
              <a:t>opetación</a:t>
            </a:r>
            <a:r>
              <a:rPr lang="es-ES" sz="5400" dirty="0"/>
              <a:t> de dibujado y devolver un </a:t>
            </a:r>
            <a:r>
              <a:rPr lang="es-ES" sz="5400" dirty="0" err="1"/>
              <a:t>SKBitmap</a:t>
            </a:r>
            <a:r>
              <a:rPr lang="es-ES" sz="5400" dirty="0"/>
              <a:t> directamente.</a:t>
            </a:r>
          </a:p>
          <a:p>
            <a:pPr marL="742950" indent="-742950">
              <a:buFont typeface="+mj-lt"/>
              <a:buAutoNum type="arabicPeriod"/>
            </a:pPr>
            <a:r>
              <a:rPr lang="es-ES" sz="5400" dirty="0"/>
              <a:t>A la hora de crear controles, puedes usar un </a:t>
            </a:r>
            <a:r>
              <a:rPr lang="es-ES" sz="5400" dirty="0" err="1"/>
              <a:t>SKCanvasView</a:t>
            </a:r>
            <a:r>
              <a:rPr lang="es-ES" sz="5400" dirty="0"/>
              <a:t> como elemento base en lugar de un </a:t>
            </a:r>
            <a:r>
              <a:rPr lang="es-ES" sz="5400" dirty="0" err="1"/>
              <a:t>ContentView</a:t>
            </a:r>
            <a:r>
              <a:rPr lang="es-ES" sz="5400" dirty="0"/>
              <a:t> si no necesitas componer (añadir otros elementos) además del </a:t>
            </a:r>
            <a:r>
              <a:rPr lang="es-ES" sz="5400" dirty="0" err="1"/>
              <a:t>Canvas</a:t>
            </a:r>
            <a:r>
              <a:rPr lang="es-ES" sz="5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7984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5C773A-5BB4-48A2-BDC7-1C17D3880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jsuarezruiz</a:t>
            </a:r>
            <a:endParaRPr lang="es-E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04AAA2-DEAC-44DA-9BC9-0F280193D7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 err="1"/>
              <a:t>jsuarez@microsoft.com</a:t>
            </a:r>
            <a:endParaRPr lang="es-E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CDB220-4B0D-4B69-AE78-837FE529DD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ES" dirty="0"/>
              <a:t>Mi nombre es Javier, trabajo en Microsoft en el equipo de desarrollo de </a:t>
            </a:r>
            <a:r>
              <a:rPr lang="es-ES" dirty="0" err="1"/>
              <a:t>Xamarin.Forms</a:t>
            </a:r>
            <a:r>
              <a:rPr lang="es-ES" dirty="0"/>
              <a:t> y .NET MAUI. Apasionado de la comunidad, participo activamente en charlas y otros formatos además de coordinar algunos grupos de usuarios.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43E41F4-D571-46F0-B565-9F3D8E6325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Javier Suarez	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D1FF54-6E58-427F-9B1F-A901F2A7F5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s-ES" dirty="0"/>
              <a:t>Software </a:t>
            </a:r>
            <a:r>
              <a:rPr lang="es-ES" dirty="0" err="1"/>
              <a:t>Engineer</a:t>
            </a:r>
            <a:r>
              <a:rPr lang="es-ES" dirty="0"/>
              <a:t> at Microsoft</a:t>
            </a:r>
          </a:p>
        </p:txBody>
      </p:sp>
      <p:pic>
        <p:nvPicPr>
          <p:cNvPr id="11" name="Marcador de posición de imagen 10" descr="Imagen que contiene persona, hombre, exterior, edificio&#10;&#10;Descripción generada automáticamente">
            <a:extLst>
              <a:ext uri="{FF2B5EF4-FFF2-40B4-BE49-F238E27FC236}">
                <a16:creationId xmlns:a16="http://schemas.microsoft.com/office/drawing/2014/main" id="{4AF89ED9-97BD-C44C-8C00-03292AE4300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0" b="125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79753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Pros y contras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sz="4000" b="1" dirty="0"/>
              <a:t>Pros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Dibujando directamente en un </a:t>
            </a:r>
            <a:r>
              <a:rPr lang="es-ES" sz="4000" dirty="0" err="1"/>
              <a:t>Canvas</a:t>
            </a:r>
            <a:r>
              <a:rPr lang="es-ES" sz="4000" dirty="0"/>
              <a:t> e incluso con posibilidad de usar GPU, rendimiento muy alto.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Definir el control una única vez para todas las plataformas.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4000" dirty="0"/>
          </a:p>
          <a:p>
            <a:r>
              <a:rPr lang="es-ES" sz="4000" b="1" dirty="0"/>
              <a:t>Contras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i="1" dirty="0"/>
              <a:t>“No estamos usando </a:t>
            </a:r>
            <a:r>
              <a:rPr lang="es-ES" sz="4000" i="1" dirty="0" err="1"/>
              <a:t>APIs</a:t>
            </a:r>
            <a:r>
              <a:rPr lang="es-ES" sz="4000" i="1" dirty="0"/>
              <a:t> nativas, ni elementos nativos; estamos dibujando en un lienzo”.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Es necesario añadir dependencias con </a:t>
            </a:r>
            <a:r>
              <a:rPr lang="es-ES" sz="4000" dirty="0" err="1"/>
              <a:t>SkiaSharp</a:t>
            </a:r>
            <a:r>
              <a:rPr lang="es-ES" sz="4000" dirty="0"/>
              <a:t> con el aumento de tamaño (aprox. &gt;5MB).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Requiere conocer las </a:t>
            </a:r>
            <a:r>
              <a:rPr lang="es-ES" sz="4000" dirty="0" err="1"/>
              <a:t>APIs</a:t>
            </a:r>
            <a:r>
              <a:rPr lang="es-ES" sz="4000" dirty="0"/>
              <a:t> de </a:t>
            </a:r>
            <a:r>
              <a:rPr lang="es-ES" sz="4000" dirty="0" err="1"/>
              <a:t>SkiaSharp</a:t>
            </a:r>
            <a:r>
              <a:rPr lang="es-ES" sz="4000" dirty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2146021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3CEB19E-99BA-284B-A9E4-B039D8A49B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Creando controles personalizados</a:t>
            </a:r>
          </a:p>
        </p:txBody>
      </p:sp>
    </p:spTree>
    <p:extLst>
      <p:ext uri="{BB962C8B-B14F-4D97-AF65-F5344CB8AC3E}">
        <p14:creationId xmlns:p14="http://schemas.microsoft.com/office/powerpoint/2010/main" val="908879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Crear controles personalizados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5400" b="1" dirty="0" err="1"/>
              <a:t>ContentView</a:t>
            </a:r>
            <a:r>
              <a:rPr lang="es-ES" sz="5400" dirty="0"/>
              <a:t> es un tipo de </a:t>
            </a:r>
            <a:r>
              <a:rPr lang="es-ES" sz="5400" dirty="0" err="1"/>
              <a:t>Layout</a:t>
            </a:r>
            <a:r>
              <a:rPr lang="es-ES" sz="5400" dirty="0"/>
              <a:t> que contiene un único elemento secundario y se utiliza normalmente para crear controles personalizados y reutilizables.</a:t>
            </a:r>
          </a:p>
          <a:p>
            <a:endParaRPr lang="es-ES" sz="5400" dirty="0"/>
          </a:p>
          <a:p>
            <a:r>
              <a:rPr lang="es-ES" sz="5400" dirty="0"/>
              <a:t>El proceso para crear un control personalizado es:</a:t>
            </a:r>
          </a:p>
          <a:p>
            <a:pPr marL="914400" indent="-914400">
              <a:buFont typeface="+mj-lt"/>
              <a:buAutoNum type="arabicPeriod"/>
            </a:pPr>
            <a:r>
              <a:rPr lang="es-ES" sz="5400" dirty="0"/>
              <a:t>Crear una nueva clase que herede de </a:t>
            </a:r>
            <a:r>
              <a:rPr lang="es-ES" sz="5400" dirty="0" err="1"/>
              <a:t>ContentView</a:t>
            </a:r>
            <a:r>
              <a:rPr lang="es-ES" sz="5400" dirty="0"/>
              <a:t>.</a:t>
            </a:r>
          </a:p>
          <a:p>
            <a:pPr marL="914400" indent="-914400">
              <a:buFont typeface="+mj-lt"/>
              <a:buAutoNum type="arabicPeriod"/>
            </a:pPr>
            <a:r>
              <a:rPr lang="es-ES" sz="5400" dirty="0"/>
              <a:t>Definir propiedades (</a:t>
            </a:r>
            <a:r>
              <a:rPr lang="es-ES" sz="5400" dirty="0" err="1"/>
              <a:t>BindableProperty</a:t>
            </a:r>
            <a:r>
              <a:rPr lang="es-ES" sz="5400" dirty="0"/>
              <a:t>) o eventos.</a:t>
            </a:r>
          </a:p>
          <a:p>
            <a:pPr marL="914400" indent="-914400">
              <a:buFont typeface="+mj-lt"/>
              <a:buAutoNum type="arabicPeriod"/>
            </a:pPr>
            <a:r>
              <a:rPr lang="es-ES" sz="5400" dirty="0"/>
              <a:t>Crear la interfaz de usuario.</a:t>
            </a:r>
          </a:p>
        </p:txBody>
      </p:sp>
    </p:spTree>
    <p:extLst>
      <p:ext uri="{BB962C8B-B14F-4D97-AF65-F5344CB8AC3E}">
        <p14:creationId xmlns:p14="http://schemas.microsoft.com/office/powerpoint/2010/main" val="2508248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24376315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6873" y="1096928"/>
            <a:ext cx="13596196" cy="3351246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8000">
                <a:solidFill>
                  <a:schemeClr val="tx1"/>
                </a:solidFill>
                <a:latin typeface="+mj-lt"/>
              </a:rPr>
              <a:t>¡Más posibilidades!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3FB028E-A013-4242-9AB0-CFB66210A2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516"/>
          <a:stretch/>
        </p:blipFill>
        <p:spPr>
          <a:xfrm>
            <a:off x="1" y="10"/>
            <a:ext cx="8392446" cy="1371599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06875" y="4819660"/>
            <a:ext cx="13596192" cy="741043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4000">
                <a:solidFill>
                  <a:schemeClr val="tx1"/>
                </a:solidFill>
              </a:rPr>
              <a:t>Esta forma de crear controles existe desde el inicio en Xamarin.Forms. Sin embargo, desde las últimas versiones las posibilidades se han incrementado. La llegada de APIs como:</a:t>
            </a:r>
          </a:p>
          <a:p>
            <a:pPr marL="685800" indent="-228600" defTabSz="914400">
              <a:buFont typeface="Arial" panose="020B0604020202020204" pitchFamily="34" charset="0"/>
              <a:buChar char="•"/>
            </a:pPr>
            <a:r>
              <a:rPr lang="en-US" sz="4000">
                <a:solidFill>
                  <a:schemeClr val="tx1"/>
                </a:solidFill>
              </a:rPr>
              <a:t>Brushes</a:t>
            </a:r>
          </a:p>
          <a:p>
            <a:pPr marL="685800" indent="-228600" defTabSz="914400">
              <a:buFont typeface="Arial" panose="020B0604020202020204" pitchFamily="34" charset="0"/>
              <a:buChar char="•"/>
            </a:pPr>
            <a:r>
              <a:rPr lang="en-US" sz="4000">
                <a:solidFill>
                  <a:schemeClr val="tx1"/>
                </a:solidFill>
              </a:rPr>
              <a:t>Shapes</a:t>
            </a:r>
          </a:p>
          <a:p>
            <a:pPr marL="685800" indent="-228600" defTabSz="914400">
              <a:buFont typeface="Arial" panose="020B0604020202020204" pitchFamily="34" charset="0"/>
              <a:buChar char="•"/>
            </a:pPr>
            <a:r>
              <a:rPr lang="en-US" sz="4000">
                <a:solidFill>
                  <a:schemeClr val="tx1"/>
                </a:solidFill>
              </a:rPr>
              <a:t>AppTheme</a:t>
            </a:r>
          </a:p>
          <a:p>
            <a:pPr marL="685800" indent="-228600" defTabSz="914400">
              <a:buFont typeface="Arial" panose="020B0604020202020204" pitchFamily="34" charset="0"/>
              <a:buChar char="•"/>
            </a:pPr>
            <a:r>
              <a:rPr lang="en-US" sz="4000">
                <a:solidFill>
                  <a:schemeClr val="tx1"/>
                </a:solidFill>
              </a:rPr>
              <a:t>Etc</a:t>
            </a:r>
          </a:p>
          <a:p>
            <a:pPr marL="685800" indent="-228600" defTabSz="914400">
              <a:buFont typeface="Arial" panose="020B0604020202020204" pitchFamily="34" charset="0"/>
              <a:buChar char="•"/>
            </a:pPr>
            <a:endParaRPr lang="en-US" sz="4000">
              <a:solidFill>
                <a:schemeClr val="tx1"/>
              </a:solidFill>
            </a:endParaRP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4000">
                <a:solidFill>
                  <a:schemeClr val="tx1"/>
                </a:solidFill>
              </a:rPr>
              <a:t>Permiten resultados anteriormente no posibles sin un Custom Renderer o SkiaSharp.</a:t>
            </a:r>
          </a:p>
        </p:txBody>
      </p:sp>
    </p:spTree>
    <p:extLst>
      <p:ext uri="{BB962C8B-B14F-4D97-AF65-F5344CB8AC3E}">
        <p14:creationId xmlns:p14="http://schemas.microsoft.com/office/powerpoint/2010/main" val="30240249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 tener en cuenta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5400" dirty="0"/>
              <a:t>Para obtener el mejor rendimiento posible:</a:t>
            </a:r>
          </a:p>
          <a:p>
            <a:pPr marL="742950" indent="-742950">
              <a:buFont typeface="+mj-lt"/>
              <a:buAutoNum type="arabicPeriod"/>
            </a:pPr>
            <a:r>
              <a:rPr lang="es-ES" sz="5400" dirty="0"/>
              <a:t>Ten un control exhaustivo de la jerarquía a crear con el control. A mayor jerarquía, mayor será el impacto negativo en el rendimiento.</a:t>
            </a:r>
          </a:p>
          <a:p>
            <a:pPr marL="742950" indent="-742950">
              <a:buFont typeface="+mj-lt"/>
              <a:buAutoNum type="arabicPeriod"/>
            </a:pPr>
            <a:r>
              <a:rPr lang="es-ES" sz="5400" dirty="0"/>
              <a:t>Crear controles que implementen </a:t>
            </a:r>
            <a:r>
              <a:rPr lang="es-ES" sz="5400" b="1" dirty="0" err="1"/>
              <a:t>IDisposable</a:t>
            </a:r>
            <a:r>
              <a:rPr lang="es-ES" sz="5400" dirty="0"/>
              <a:t>, y recuerda liberar recursos.</a:t>
            </a:r>
          </a:p>
        </p:txBody>
      </p:sp>
    </p:spTree>
    <p:extLst>
      <p:ext uri="{BB962C8B-B14F-4D97-AF65-F5344CB8AC3E}">
        <p14:creationId xmlns:p14="http://schemas.microsoft.com/office/powerpoint/2010/main" val="6271829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Pros y contras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4000" b="1" dirty="0"/>
              <a:t>Pros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Sencillo de crear. No requiere conocimientos específicos de plataforma, todo se crea usando la abstracción de </a:t>
            </a:r>
            <a:r>
              <a:rPr lang="es-ES" sz="4000" dirty="0" err="1"/>
              <a:t>Xamarin.Forms</a:t>
            </a:r>
            <a:r>
              <a:rPr lang="es-ES" sz="4000" dirty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Definir el control una única vez para todas las plataformas.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4000" dirty="0"/>
          </a:p>
          <a:p>
            <a:r>
              <a:rPr lang="es-ES" sz="4000" b="1" dirty="0"/>
              <a:t>Contras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Si para definir un control, lo creamos vía composición usando 5 vistas de </a:t>
            </a:r>
            <a:r>
              <a:rPr lang="es-ES" sz="4000" dirty="0" err="1"/>
              <a:t>Xamarin.Forms</a:t>
            </a:r>
            <a:r>
              <a:rPr lang="es-ES" sz="4000" dirty="0"/>
              <a:t>, se requiere instanciar esas 5 vistas con un impacto en el rendimiento.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19068733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FE0D66-42ED-4346-B059-526D52916D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Creando </a:t>
            </a:r>
            <a:r>
              <a:rPr lang="es-ES" dirty="0" err="1"/>
              <a:t>Templated</a:t>
            </a:r>
            <a:r>
              <a:rPr lang="es-ES" dirty="0"/>
              <a:t> </a:t>
            </a:r>
            <a:r>
              <a:rPr lang="es-ES" dirty="0" err="1"/>
              <a:t>Controls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47015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¿Permitir personalizar todo?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5400" dirty="0"/>
              <a:t>Con una buena especificación para un control, creando propiedades, eventos, etc. podemos cubrir la mayoría de las necesidades, pero sería imposible cubrir todos los casos.</a:t>
            </a:r>
          </a:p>
          <a:p>
            <a:r>
              <a:rPr lang="es-ES" sz="5400" dirty="0"/>
              <a:t>Pongamos un ejemplo. En nuestro </a:t>
            </a:r>
            <a:r>
              <a:rPr lang="es-ES" sz="5400" dirty="0" err="1"/>
              <a:t>CheckBox</a:t>
            </a:r>
            <a:r>
              <a:rPr lang="es-ES" sz="5400" dirty="0"/>
              <a:t>, podemos añadir una propiedad para personalizar el color del borde pero, ¿y si alguien quiere el borde punteado?. De acuerdo, podemos añadir otra propiedad, pero, ¿y si alguien necesita…?.</a:t>
            </a:r>
          </a:p>
        </p:txBody>
      </p:sp>
    </p:spTree>
    <p:extLst>
      <p:ext uri="{BB962C8B-B14F-4D97-AF65-F5344CB8AC3E}">
        <p14:creationId xmlns:p14="http://schemas.microsoft.com/office/powerpoint/2010/main" val="22411948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ControlTemplate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738" y="5012268"/>
            <a:ext cx="18565384" cy="1845732"/>
          </a:xfrm>
        </p:spPr>
        <p:txBody>
          <a:bodyPr>
            <a:normAutofit/>
          </a:bodyPr>
          <a:lstStyle/>
          <a:p>
            <a:r>
              <a:rPr lang="es-ES" sz="5400" dirty="0"/>
              <a:t>La plantilla de control o </a:t>
            </a:r>
            <a:r>
              <a:rPr lang="es-ES" sz="5400" b="1" dirty="0" err="1"/>
              <a:t>ControlTemplate</a:t>
            </a:r>
            <a:r>
              <a:rPr lang="es-ES" sz="5400" dirty="0"/>
              <a:t> de </a:t>
            </a:r>
            <a:r>
              <a:rPr lang="es-ES" sz="5400" dirty="0" err="1"/>
              <a:t>Xamarin.Forms</a:t>
            </a:r>
            <a:r>
              <a:rPr lang="es-ES" sz="5400" dirty="0"/>
              <a:t> permiten definir la estructura visual del control.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5E4421E-FFD3-E547-9B8C-52EF6C042A03}"/>
              </a:ext>
            </a:extLst>
          </p:cNvPr>
          <p:cNvSpPr txBox="1"/>
          <p:nvPr/>
        </p:nvSpPr>
        <p:spPr>
          <a:xfrm>
            <a:off x="13939024" y="9344722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5C78166-909F-A244-B5B8-B5F02EE67ED7}"/>
              </a:ext>
            </a:extLst>
          </p:cNvPr>
          <p:cNvSpPr/>
          <p:nvPr/>
        </p:nvSpPr>
        <p:spPr>
          <a:xfrm>
            <a:off x="4140738" y="6681021"/>
            <a:ext cx="17088170" cy="6555641"/>
          </a:xfrm>
          <a:prstGeom prst="rect">
            <a:avLst/>
          </a:prstGeom>
          <a:solidFill>
            <a:srgbClr val="210140"/>
          </a:solidFill>
          <a:ln>
            <a:solidFill>
              <a:srgbClr val="210140"/>
            </a:solidFill>
          </a:ln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ControlTemplate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s-E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s-E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Grid.ColumnDefinitions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&lt;</a:t>
            </a:r>
            <a:r>
              <a:rPr lang="es-E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ColumnDefinition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="*"/&gt;</a:t>
            </a:r>
          </a:p>
          <a:p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&lt;</a:t>
            </a:r>
            <a:r>
              <a:rPr lang="es-E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ColumnDefinition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="Auto"/&gt;</a:t>
            </a:r>
          </a:p>
          <a:p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&lt;/</a:t>
            </a:r>
            <a:r>
              <a:rPr lang="es-E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Grid.ColumnDefinitions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s-E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Rectangle</a:t>
            </a:r>
            <a:endParaRPr lang="es-ES" sz="2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s-E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x:Name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PART_Background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s-E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Stroke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="{</a:t>
            </a:r>
            <a:r>
              <a:rPr lang="es-E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TemplateBinding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Color}"/&gt;</a:t>
            </a:r>
          </a:p>
          <a:p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s-E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</a:t>
            </a:r>
            <a:endParaRPr lang="es-ES" sz="2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s-E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x:Name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PART_Glyph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Data="M30.561941,0L31.997,1.393004 10.467954,23.597999 0,15.350999 1.2379759,13.780992 10.287961,20.909952z"</a:t>
            </a:r>
          </a:p>
          <a:p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s-E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Stroke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="White"/&gt;</a:t>
            </a:r>
          </a:p>
          <a:p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s-E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ContentPresenter</a:t>
            </a:r>
            <a:endParaRPr lang="es-ES" sz="2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s-E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x:Name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PART_Content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Content="{</a:t>
            </a:r>
            <a:r>
              <a:rPr lang="es-E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TemplateBinding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Content}"</a:t>
            </a:r>
          </a:p>
          <a:p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s-E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Grid.Column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="1"</a:t>
            </a:r>
          </a:p>
          <a:p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s-E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HorizontalOptions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="Center"</a:t>
            </a:r>
          </a:p>
          <a:p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s-E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VerticalOptions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="Center"/&gt;</a:t>
            </a:r>
          </a:p>
          <a:p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s-E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s-E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ControlTemplate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2960197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Templated</a:t>
            </a:r>
            <a:r>
              <a:rPr lang="es-ES" dirty="0"/>
              <a:t>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5400" dirty="0"/>
              <a:t>El elemento llamado </a:t>
            </a:r>
            <a:r>
              <a:rPr lang="es-ES" sz="5400" b="1" dirty="0" err="1"/>
              <a:t>ContentPresenter</a:t>
            </a:r>
            <a:r>
              <a:rPr lang="es-ES" sz="5400" dirty="0"/>
              <a:t>, que a menudo se usa dentro de las plantillas de control, es un elemento que permite insertar contenido en tiempo de ejecución.</a:t>
            </a:r>
          </a:p>
          <a:p>
            <a:endParaRPr lang="es-ES" sz="5400" dirty="0"/>
          </a:p>
          <a:p>
            <a:r>
              <a:rPr lang="es-ES" sz="5400" dirty="0"/>
              <a:t>Por otro lado, la extensión de marcado </a:t>
            </a:r>
            <a:r>
              <a:rPr lang="es-ES" sz="5400" b="1" dirty="0" err="1"/>
              <a:t>TemplateBinding</a:t>
            </a:r>
            <a:r>
              <a:rPr lang="es-ES" sz="5400" dirty="0"/>
              <a:t> enlaza una propiedad de un elemento que se encuentra en una clase </a:t>
            </a:r>
            <a:r>
              <a:rPr lang="es-ES" sz="5400" dirty="0" err="1"/>
              <a:t>ControlTemplate</a:t>
            </a:r>
            <a:r>
              <a:rPr lang="es-ES" sz="5400" dirty="0"/>
              <a:t> a una propiedad pública definida por el control personalizado.</a:t>
            </a:r>
          </a:p>
        </p:txBody>
      </p:sp>
    </p:spTree>
    <p:extLst>
      <p:ext uri="{BB962C8B-B14F-4D97-AF65-F5344CB8AC3E}">
        <p14:creationId xmlns:p14="http://schemas.microsoft.com/office/powerpoint/2010/main" val="535641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vamos a ver?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s-ES" sz="4400" dirty="0"/>
              <a:t>Creando controles usando </a:t>
            </a:r>
            <a:r>
              <a:rPr lang="es-ES" sz="4400" dirty="0" err="1"/>
              <a:t>Custom</a:t>
            </a:r>
            <a:r>
              <a:rPr lang="es-ES" sz="4400" dirty="0"/>
              <a:t> </a:t>
            </a:r>
            <a:r>
              <a:rPr lang="es-ES" sz="4400" dirty="0" err="1"/>
              <a:t>Renderers</a:t>
            </a:r>
            <a:r>
              <a:rPr lang="es-ES" sz="44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4400" dirty="0"/>
              <a:t>Creando controles usando </a:t>
            </a:r>
            <a:r>
              <a:rPr lang="es-ES" sz="4400" dirty="0" err="1"/>
              <a:t>SkiaSharp</a:t>
            </a:r>
            <a:r>
              <a:rPr lang="es-ES" sz="44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4400" dirty="0"/>
              <a:t>Creando </a:t>
            </a:r>
            <a:r>
              <a:rPr lang="es-ES" sz="4400" dirty="0" err="1"/>
              <a:t>Custom</a:t>
            </a:r>
            <a:r>
              <a:rPr lang="es-ES" sz="4400" dirty="0"/>
              <a:t> </a:t>
            </a:r>
            <a:r>
              <a:rPr lang="es-ES" sz="4400" dirty="0" err="1"/>
              <a:t>Controls</a:t>
            </a:r>
            <a:r>
              <a:rPr lang="es-ES" sz="44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4400" dirty="0"/>
              <a:t>Creando </a:t>
            </a:r>
            <a:r>
              <a:rPr lang="es-ES" sz="4400" dirty="0" err="1"/>
              <a:t>Templated</a:t>
            </a:r>
            <a:r>
              <a:rPr lang="es-ES" sz="4400" dirty="0"/>
              <a:t> </a:t>
            </a:r>
            <a:r>
              <a:rPr lang="es-ES" sz="4400" dirty="0" err="1"/>
              <a:t>Controls</a:t>
            </a:r>
            <a:r>
              <a:rPr lang="es-ES" sz="44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4400" dirty="0"/>
              <a:t>Trucos y consejos para crear controles.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4400" dirty="0"/>
              <a:t>Aspectos a tener en cuenta (rendimiento, etc.).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4400" dirty="0"/>
              <a:t>Preguntas &amp; Respuestas.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030145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Templated</a:t>
            </a:r>
            <a:r>
              <a:rPr lang="es-ES" dirty="0"/>
              <a:t>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738" y="5012268"/>
            <a:ext cx="18565384" cy="4198639"/>
          </a:xfrm>
        </p:spPr>
        <p:txBody>
          <a:bodyPr>
            <a:normAutofit/>
          </a:bodyPr>
          <a:lstStyle/>
          <a:p>
            <a:r>
              <a:rPr lang="es-ES" sz="5400" dirty="0"/>
              <a:t>Una vez que se crearon las instancias de una plantilla de control, se llama al método </a:t>
            </a:r>
            <a:r>
              <a:rPr lang="es-ES" sz="5400" b="1" dirty="0" err="1"/>
              <a:t>OnApplyTemplate</a:t>
            </a:r>
            <a:r>
              <a:rPr lang="es-ES" sz="5400" dirty="0"/>
              <a:t> de la plantilla. </a:t>
            </a:r>
          </a:p>
          <a:p>
            <a:r>
              <a:rPr lang="es-ES" sz="5400" dirty="0"/>
              <a:t>En este método podemos usar el método </a:t>
            </a:r>
            <a:r>
              <a:rPr lang="es-ES" sz="5400" b="1" dirty="0" err="1"/>
              <a:t>GetTemplateChild</a:t>
            </a:r>
            <a:r>
              <a:rPr lang="es-ES" sz="5400" dirty="0"/>
              <a:t> para acceder a las </a:t>
            </a:r>
            <a:r>
              <a:rPr lang="es-ES" sz="5400" dirty="0" err="1"/>
              <a:t>views</a:t>
            </a:r>
            <a:r>
              <a:rPr lang="es-ES" sz="5400" dirty="0"/>
              <a:t> que componen el control.</a:t>
            </a:r>
          </a:p>
        </p:txBody>
      </p:sp>
    </p:spTree>
    <p:extLst>
      <p:ext uri="{BB962C8B-B14F-4D97-AF65-F5344CB8AC3E}">
        <p14:creationId xmlns:p14="http://schemas.microsoft.com/office/powerpoint/2010/main" val="5684108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 tener en cuenta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sz="5400" dirty="0"/>
              <a:t>Para obtener el mejor rendimiento posible:</a:t>
            </a:r>
          </a:p>
          <a:p>
            <a:pPr marL="742950" indent="-742950">
              <a:buFont typeface="+mj-lt"/>
              <a:buAutoNum type="arabicPeriod"/>
            </a:pPr>
            <a:r>
              <a:rPr lang="es-ES" sz="5400" dirty="0"/>
              <a:t>Normalmente se accede a los elementos de la plantilla de control para operaciones genéricas relacionadas con asignar tamaños, posiciones o propiedades básicas como colores. Usa elementos base. De esta forma, si se modifica la plantilla no tiene impacto.</a:t>
            </a:r>
          </a:p>
          <a:p>
            <a:pPr marL="742950" indent="-742950">
              <a:buFont typeface="+mj-lt"/>
              <a:buAutoNum type="arabicPeriod"/>
            </a:pPr>
            <a:r>
              <a:rPr lang="es-ES" sz="5400" dirty="0"/>
              <a:t>No accedas a elementos de la plantilla si no vas a utilizarlos.</a:t>
            </a:r>
          </a:p>
          <a:p>
            <a:pPr marL="742950" indent="-742950">
              <a:buFont typeface="+mj-lt"/>
              <a:buAutoNum type="arabicPeriod"/>
            </a:pPr>
            <a:r>
              <a:rPr lang="es-ES" sz="5400" dirty="0"/>
              <a:t>Crear controles que implementen </a:t>
            </a:r>
            <a:r>
              <a:rPr lang="es-ES" sz="5400" b="1" dirty="0" err="1"/>
              <a:t>IDisposable</a:t>
            </a:r>
            <a:r>
              <a:rPr lang="es-ES" sz="5400" dirty="0"/>
              <a:t>, y recuerda liberar recursos.</a:t>
            </a:r>
          </a:p>
        </p:txBody>
      </p:sp>
    </p:spTree>
    <p:extLst>
      <p:ext uri="{BB962C8B-B14F-4D97-AF65-F5344CB8AC3E}">
        <p14:creationId xmlns:p14="http://schemas.microsoft.com/office/powerpoint/2010/main" val="139426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Pros y contras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4000" b="1" dirty="0"/>
              <a:t>Pros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Sencillo de crear. No requiere conocimientos específicos de plataforma, todo se crea usando la abstracción de </a:t>
            </a:r>
            <a:r>
              <a:rPr lang="es-ES" sz="4000" dirty="0" err="1"/>
              <a:t>Xamarin.Forms</a:t>
            </a:r>
            <a:r>
              <a:rPr lang="es-ES" sz="4000" dirty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Definir el control una única vez para todas las plataformas.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¡Permite no solo personalizar el control vía propiedades, sino acceder a la plantilla y modificar cualquier cosa!.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4000" dirty="0"/>
          </a:p>
          <a:p>
            <a:r>
              <a:rPr lang="es-ES" sz="4000" b="1" dirty="0"/>
              <a:t>Contras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Si para definir un control, lo creamos vía composición usando 5 vistas de </a:t>
            </a:r>
            <a:r>
              <a:rPr lang="es-ES" sz="4000" dirty="0" err="1"/>
              <a:t>Xamarin.Forms</a:t>
            </a:r>
            <a:r>
              <a:rPr lang="es-ES" sz="4000" dirty="0"/>
              <a:t>, se requiere instanciar esas 5 vistas con un impacto en el rendimiento.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41820878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3CEB19E-99BA-284B-A9E4-B039D8A49B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Otros factores a tener en cuenta</a:t>
            </a:r>
          </a:p>
        </p:txBody>
      </p:sp>
    </p:spTree>
    <p:extLst>
      <p:ext uri="{BB962C8B-B14F-4D97-AF65-F5344CB8AC3E}">
        <p14:creationId xmlns:p14="http://schemas.microsoft.com/office/powerpoint/2010/main" val="39170325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773" y="1258532"/>
            <a:ext cx="7010534" cy="32446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</a:t>
            </a: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tener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en </a:t>
            </a: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cuenta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7777" y="4876800"/>
            <a:ext cx="7010532" cy="75708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3400">
                <a:solidFill>
                  <a:schemeClr val="tx1"/>
                </a:solidFill>
              </a:rPr>
              <a:t>El rendimiento en Custom Renderers es el que obtenemos con código nativo, y como general, muy alto.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3400">
                <a:solidFill>
                  <a:schemeClr val="tx1"/>
                </a:solidFill>
              </a:rPr>
              <a:t>Dependiendo de la complejidad del control nativo (elementos a instanciar, dependencias, etc.) es posible conseguir resultados similares o mejores con SkiaSharp.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3400">
                <a:solidFill>
                  <a:schemeClr val="tx1"/>
                </a:solidFill>
              </a:rPr>
              <a:t>El rendimiento de Custom Controls y Templated Controls radica en la complejidad de la jerarquía visual necesaria para crear el control. Rendimiento similar. Si es posible, permitir el uso de plantilla de control.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7507" y="0"/>
            <a:ext cx="15104905" cy="13716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6708" y="1115568"/>
            <a:ext cx="13167339" cy="1147837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CB6F331-CABD-8447-8125-F052E8099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020" y="3484149"/>
            <a:ext cx="12037878" cy="674120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77461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8604F-8DAF-9A4D-ABE5-3E9FDFE96D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Preguntas &amp; Respuestas</a:t>
            </a:r>
          </a:p>
        </p:txBody>
      </p:sp>
    </p:spTree>
    <p:extLst>
      <p:ext uri="{BB962C8B-B14F-4D97-AF65-F5344CB8AC3E}">
        <p14:creationId xmlns:p14="http://schemas.microsoft.com/office/powerpoint/2010/main" val="22166566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6371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3CEB19E-99BA-284B-A9E4-B039D8A49B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Creando controles usando </a:t>
            </a:r>
            <a:r>
              <a:rPr lang="es-ES" dirty="0" err="1"/>
              <a:t>Custom</a:t>
            </a:r>
            <a:r>
              <a:rPr lang="es-ES" dirty="0"/>
              <a:t> </a:t>
            </a:r>
            <a:r>
              <a:rPr lang="es-ES" dirty="0" err="1"/>
              <a:t>Renderers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4576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077" y="1691765"/>
            <a:ext cx="8770023" cy="12047934"/>
          </a:xfrm>
          <a:prstGeom prst="rect">
            <a:avLst/>
          </a:prstGeom>
        </p:spPr>
      </p:pic>
      <p:sp>
        <p:nvSpPr>
          <p:cNvPr id="5" name="Rectangle 2"/>
          <p:cNvSpPr/>
          <p:nvPr/>
        </p:nvSpPr>
        <p:spPr>
          <a:xfrm>
            <a:off x="4046022" y="3737642"/>
            <a:ext cx="1017705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Xamarin.Forms</a:t>
            </a:r>
            <a:r>
              <a:rPr lang="en-US" sz="48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utiliza</a:t>
            </a:r>
            <a:r>
              <a:rPr lang="en-US" sz="48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abstracciones</a:t>
            </a:r>
            <a:r>
              <a:rPr lang="en-US" sz="48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</a:t>
            </a:r>
            <a:r>
              <a:rPr lang="en-US" sz="48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definir</a:t>
            </a:r>
            <a:r>
              <a:rPr lang="en-US" sz="48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los </a:t>
            </a:r>
            <a:r>
              <a:rPr lang="en-US" sz="48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elementos</a:t>
            </a:r>
            <a:r>
              <a:rPr lang="en-US" sz="48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48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Posteriormente</a:t>
            </a:r>
            <a:r>
              <a:rPr lang="en-US" sz="48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</a:t>
            </a:r>
            <a:r>
              <a:rPr lang="en-US" sz="48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transforma</a:t>
            </a:r>
            <a:r>
              <a:rPr lang="en-US" sz="48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cada</a:t>
            </a:r>
            <a:r>
              <a:rPr lang="en-US" sz="48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abstracción</a:t>
            </a:r>
            <a:r>
              <a:rPr lang="en-US" sz="48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ofreciendo</a:t>
            </a:r>
            <a:r>
              <a:rPr lang="en-US" sz="48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una</a:t>
            </a:r>
            <a:r>
              <a:rPr lang="en-US" sz="48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implementación</a:t>
            </a:r>
            <a:r>
              <a:rPr lang="en-US" sz="48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n-US" sz="48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mecanismos</a:t>
            </a:r>
            <a:r>
              <a:rPr lang="en-US" sz="48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</a:t>
            </a:r>
            <a:r>
              <a:rPr lang="en-US" sz="48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cada</a:t>
            </a:r>
            <a:r>
              <a:rPr lang="en-US" sz="48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plataforma</a:t>
            </a:r>
            <a:r>
              <a:rPr lang="en-US" sz="48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E5DFFB3-9468-2141-99C9-57E77C882027}"/>
              </a:ext>
            </a:extLst>
          </p:cNvPr>
          <p:cNvSpPr txBox="1">
            <a:spLocks/>
          </p:cNvSpPr>
          <p:nvPr/>
        </p:nvSpPr>
        <p:spPr>
          <a:xfrm>
            <a:off x="4140738" y="2162435"/>
            <a:ext cx="18565384" cy="157520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466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  <a:cs typeface="+mj-cs"/>
              </a:defRPr>
            </a:lvl1pPr>
          </a:lstStyle>
          <a:p>
            <a:r>
              <a:rPr lang="es-ES" dirty="0"/>
              <a:t>Abstracciones</a:t>
            </a:r>
          </a:p>
        </p:txBody>
      </p:sp>
    </p:spTree>
    <p:extLst>
      <p:ext uri="{BB962C8B-B14F-4D97-AF65-F5344CB8AC3E}">
        <p14:creationId xmlns:p14="http://schemas.microsoft.com/office/powerpoint/2010/main" val="10893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02" y="1668333"/>
            <a:ext cx="21603783" cy="1330483"/>
          </a:xfrm>
        </p:spPr>
        <p:txBody>
          <a:bodyPr>
            <a:normAutofit/>
          </a:bodyPr>
          <a:lstStyle/>
          <a:p>
            <a:r>
              <a:rPr lang="en-US" sz="6400" dirty="0" err="1">
                <a:latin typeface="Calibri" panose="020F0502020204030204" pitchFamily="34" charset="0"/>
                <a:cs typeface="Calibri" panose="020F0502020204030204" pitchFamily="34" charset="0"/>
              </a:rPr>
              <a:t>Extendiendo</a:t>
            </a:r>
            <a:r>
              <a:rPr lang="en-US" sz="6400" dirty="0">
                <a:latin typeface="Calibri" panose="020F0502020204030204" pitchFamily="34" charset="0"/>
                <a:cs typeface="Calibri" panose="020F0502020204030204" pitchFamily="34" charset="0"/>
              </a:rPr>
              <a:t> un control en una </a:t>
            </a:r>
            <a:r>
              <a:rPr lang="en-US" sz="6400" dirty="0" err="1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plataforma</a:t>
            </a:r>
            <a:endParaRPr lang="en-US" sz="6400" dirty="0">
              <a:solidFill>
                <a:srgbClr val="4A08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1523900" y="2484874"/>
            <a:ext cx="21570790" cy="812747"/>
          </a:xfrm>
        </p:spPr>
        <p:txBody>
          <a:bodyPr>
            <a:normAutofit/>
          </a:bodyPr>
          <a:lstStyle/>
          <a:p>
            <a:r>
              <a:rPr lang="en-US" dirty="0" err="1"/>
              <a:t>Personalizando</a:t>
            </a:r>
            <a:r>
              <a:rPr lang="en-US" dirty="0"/>
              <a:t> la forma en la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renderizamos</a:t>
            </a:r>
            <a:r>
              <a:rPr lang="en-US" dirty="0"/>
              <a:t> un control</a:t>
            </a:r>
          </a:p>
        </p:txBody>
      </p:sp>
      <p:sp>
        <p:nvSpPr>
          <p:cNvPr id="6" name="Rectangle 2"/>
          <p:cNvSpPr/>
          <p:nvPr/>
        </p:nvSpPr>
        <p:spPr>
          <a:xfrm>
            <a:off x="1523900" y="3281226"/>
            <a:ext cx="22350545" cy="1734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334" dirty="0">
                <a:solidFill>
                  <a:srgbClr val="595959"/>
                </a:solidFill>
                <a:latin typeface="Helvetica Light"/>
                <a:cs typeface="Helvetica Light"/>
              </a:rPr>
              <a:t>Si no </a:t>
            </a:r>
            <a:r>
              <a:rPr lang="en-US" sz="5334" dirty="0" err="1">
                <a:solidFill>
                  <a:srgbClr val="595959"/>
                </a:solidFill>
                <a:latin typeface="Helvetica Light"/>
                <a:cs typeface="Helvetica Light"/>
              </a:rPr>
              <a:t>nos</a:t>
            </a:r>
            <a:r>
              <a:rPr lang="en-US" sz="5334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5334" dirty="0" err="1">
                <a:solidFill>
                  <a:srgbClr val="595959"/>
                </a:solidFill>
                <a:latin typeface="Helvetica Light"/>
                <a:cs typeface="Helvetica Light"/>
              </a:rPr>
              <a:t>gusta</a:t>
            </a:r>
            <a:r>
              <a:rPr lang="en-US" sz="5334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5334" dirty="0" err="1">
                <a:solidFill>
                  <a:srgbClr val="595959"/>
                </a:solidFill>
                <a:latin typeface="Helvetica Light"/>
                <a:cs typeface="Helvetica Light"/>
              </a:rPr>
              <a:t>como</a:t>
            </a:r>
            <a:r>
              <a:rPr lang="en-US" sz="5334" dirty="0">
                <a:solidFill>
                  <a:srgbClr val="595959"/>
                </a:solidFill>
                <a:latin typeface="Helvetica Light"/>
                <a:cs typeface="Helvetica Light"/>
              </a:rPr>
              <a:t> se </a:t>
            </a:r>
            <a:r>
              <a:rPr lang="en-US" sz="5334" dirty="0" err="1">
                <a:solidFill>
                  <a:srgbClr val="595959"/>
                </a:solidFill>
                <a:latin typeface="Helvetica Light"/>
                <a:cs typeface="Helvetica Light"/>
              </a:rPr>
              <a:t>renderiza</a:t>
            </a:r>
            <a:r>
              <a:rPr lang="en-US" sz="5334" dirty="0">
                <a:solidFill>
                  <a:srgbClr val="595959"/>
                </a:solidFill>
                <a:latin typeface="Helvetica Light"/>
                <a:cs typeface="Helvetica Light"/>
              </a:rPr>
              <a:t> un control en </a:t>
            </a:r>
            <a:r>
              <a:rPr lang="en-US" sz="5334" dirty="0" err="1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sz="5334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5334" dirty="0" err="1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r>
              <a:rPr lang="en-US" sz="5334" dirty="0">
                <a:solidFill>
                  <a:srgbClr val="595959"/>
                </a:solidFill>
                <a:latin typeface="Helvetica Light"/>
                <a:cs typeface="Helvetica Light"/>
              </a:rPr>
              <a:t>, </a:t>
            </a:r>
            <a:r>
              <a:rPr lang="en-US" sz="5334" dirty="0" err="1">
                <a:solidFill>
                  <a:srgbClr val="595959"/>
                </a:solidFill>
                <a:latin typeface="Helvetica Light"/>
                <a:cs typeface="Helvetica Light"/>
              </a:rPr>
              <a:t>podemos</a:t>
            </a:r>
            <a:r>
              <a:rPr lang="en-US" sz="5334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5334" dirty="0" err="1">
                <a:solidFill>
                  <a:srgbClr val="595959"/>
                </a:solidFill>
                <a:latin typeface="Helvetica Light"/>
                <a:cs typeface="Helvetica Light"/>
              </a:rPr>
              <a:t>cambiarlo</a:t>
            </a:r>
            <a:endParaRPr lang="en-US" sz="5334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3" name="Rectángulo redondeado 2"/>
          <p:cNvSpPr/>
          <p:nvPr/>
        </p:nvSpPr>
        <p:spPr>
          <a:xfrm>
            <a:off x="1828681" y="7428509"/>
            <a:ext cx="3454175" cy="345417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734"/>
          </a:p>
        </p:txBody>
      </p:sp>
      <p:sp>
        <p:nvSpPr>
          <p:cNvPr id="8" name="Rectangle 2"/>
          <p:cNvSpPr/>
          <p:nvPr/>
        </p:nvSpPr>
        <p:spPr>
          <a:xfrm>
            <a:off x="1434571" y="5797485"/>
            <a:ext cx="5892416" cy="995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34" dirty="0">
                <a:solidFill>
                  <a:srgbClr val="595959"/>
                </a:solidFill>
                <a:latin typeface="Helvetica Light"/>
                <a:cs typeface="Helvetica Light"/>
              </a:rPr>
              <a:t>Element describe la </a:t>
            </a:r>
            <a:r>
              <a:rPr lang="en-US" sz="2934" dirty="0" err="1">
                <a:solidFill>
                  <a:srgbClr val="595959"/>
                </a:solidFill>
                <a:latin typeface="Helvetica Light"/>
                <a:cs typeface="Helvetica Light"/>
              </a:rPr>
              <a:t>apariencia</a:t>
            </a:r>
            <a:r>
              <a:rPr lang="en-US" sz="2934" dirty="0">
                <a:solidFill>
                  <a:srgbClr val="595959"/>
                </a:solidFill>
                <a:latin typeface="Helvetica Light"/>
                <a:cs typeface="Helvetica Light"/>
              </a:rPr>
              <a:t> del control</a:t>
            </a:r>
          </a:p>
        </p:txBody>
      </p:sp>
      <p:sp>
        <p:nvSpPr>
          <p:cNvPr id="9" name="Rectangle 2"/>
          <p:cNvSpPr/>
          <p:nvPr/>
        </p:nvSpPr>
        <p:spPr>
          <a:xfrm>
            <a:off x="2290000" y="7670748"/>
            <a:ext cx="2531541" cy="543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934" dirty="0">
                <a:solidFill>
                  <a:schemeClr val="bg1"/>
                </a:solidFill>
                <a:latin typeface="Helvetica Light"/>
                <a:cs typeface="Helvetica Light"/>
              </a:rPr>
              <a:t>Button</a:t>
            </a:r>
          </a:p>
        </p:txBody>
      </p:sp>
      <p:sp>
        <p:nvSpPr>
          <p:cNvPr id="10" name="Rectangle 2"/>
          <p:cNvSpPr/>
          <p:nvPr/>
        </p:nvSpPr>
        <p:spPr>
          <a:xfrm>
            <a:off x="2031870" y="8483497"/>
            <a:ext cx="3047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 Light"/>
                <a:cs typeface="Helvetica Light"/>
              </a:rPr>
              <a:t>Text</a:t>
            </a:r>
          </a:p>
          <a:p>
            <a:r>
              <a:rPr lang="en-US" sz="2400" dirty="0" err="1">
                <a:solidFill>
                  <a:schemeClr val="bg1"/>
                </a:solidFill>
                <a:latin typeface="Helvetica Light"/>
                <a:cs typeface="Helvetica Light"/>
              </a:rPr>
              <a:t>TextColor</a:t>
            </a:r>
            <a:endParaRPr lang="en-US" sz="2400" dirty="0">
              <a:solidFill>
                <a:schemeClr val="bg1"/>
              </a:solidFill>
              <a:latin typeface="Helvetica Light"/>
              <a:cs typeface="Helvetica Light"/>
            </a:endParaRPr>
          </a:p>
          <a:p>
            <a:r>
              <a:rPr lang="en-US" sz="2400" dirty="0">
                <a:solidFill>
                  <a:schemeClr val="bg1"/>
                </a:solidFill>
                <a:latin typeface="Helvetica Light"/>
                <a:cs typeface="Helvetica Light"/>
              </a:rPr>
              <a:t>…</a:t>
            </a:r>
          </a:p>
        </p:txBody>
      </p:sp>
      <p:cxnSp>
        <p:nvCxnSpPr>
          <p:cNvPr id="11" name="Conector recto 10"/>
          <p:cNvCxnSpPr/>
          <p:nvPr/>
        </p:nvCxnSpPr>
        <p:spPr>
          <a:xfrm>
            <a:off x="2031870" y="8368328"/>
            <a:ext cx="3047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echa derecha 11"/>
          <p:cNvSpPr/>
          <p:nvPr/>
        </p:nvSpPr>
        <p:spPr>
          <a:xfrm>
            <a:off x="6095603" y="7769234"/>
            <a:ext cx="6908350" cy="89170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734"/>
          </a:p>
        </p:txBody>
      </p:sp>
      <p:sp>
        <p:nvSpPr>
          <p:cNvPr id="14" name="Rectangle 2"/>
          <p:cNvSpPr/>
          <p:nvPr/>
        </p:nvSpPr>
        <p:spPr>
          <a:xfrm>
            <a:off x="6603570" y="8660937"/>
            <a:ext cx="5892416" cy="995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34" dirty="0">
                <a:solidFill>
                  <a:srgbClr val="595959"/>
                </a:solidFill>
                <a:latin typeface="Helvetica Light"/>
                <a:cs typeface="Helvetica Light"/>
              </a:rPr>
              <a:t>Renderer </a:t>
            </a:r>
            <a:r>
              <a:rPr lang="en-US" sz="2934" dirty="0" err="1">
                <a:solidFill>
                  <a:srgbClr val="595959"/>
                </a:solidFill>
                <a:latin typeface="Helvetica Light"/>
                <a:cs typeface="Helvetica Light"/>
              </a:rPr>
              <a:t>crea</a:t>
            </a:r>
            <a:r>
              <a:rPr lang="en-US" sz="2934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934" dirty="0" err="1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sz="2934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934" dirty="0" err="1">
                <a:solidFill>
                  <a:srgbClr val="595959"/>
                </a:solidFill>
                <a:latin typeface="Helvetica Light"/>
                <a:cs typeface="Helvetica Light"/>
              </a:rPr>
              <a:t>visualización</a:t>
            </a:r>
            <a:r>
              <a:rPr lang="en-US" sz="2934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934" dirty="0" err="1">
                <a:solidFill>
                  <a:srgbClr val="595959"/>
                </a:solidFill>
                <a:latin typeface="Helvetica Light"/>
                <a:cs typeface="Helvetica Light"/>
              </a:rPr>
              <a:t>específica</a:t>
            </a:r>
            <a:r>
              <a:rPr lang="en-US" sz="2934" dirty="0">
                <a:solidFill>
                  <a:srgbClr val="595959"/>
                </a:solidFill>
                <a:latin typeface="Helvetica Light"/>
                <a:cs typeface="Helvetica Light"/>
              </a:rPr>
              <a:t> para </a:t>
            </a:r>
            <a:r>
              <a:rPr lang="en-US" sz="2934" dirty="0" err="1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934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934" dirty="0" err="1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2934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3157" y="4944236"/>
            <a:ext cx="1838050" cy="183805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3159" y="7321775"/>
            <a:ext cx="1838050" cy="183805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2295" y="9699309"/>
            <a:ext cx="1843080" cy="184308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15751208" y="5161199"/>
            <a:ext cx="4161097" cy="129043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734"/>
          </a:p>
        </p:txBody>
      </p:sp>
      <p:sp>
        <p:nvSpPr>
          <p:cNvPr id="19" name="Rectángulo 18"/>
          <p:cNvSpPr/>
          <p:nvPr/>
        </p:nvSpPr>
        <p:spPr>
          <a:xfrm>
            <a:off x="15751204" y="7576630"/>
            <a:ext cx="4161097" cy="12904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734"/>
          </a:p>
        </p:txBody>
      </p:sp>
      <p:sp>
        <p:nvSpPr>
          <p:cNvPr id="20" name="Rectángulo 19"/>
          <p:cNvSpPr/>
          <p:nvPr/>
        </p:nvSpPr>
        <p:spPr>
          <a:xfrm>
            <a:off x="15742001" y="10034422"/>
            <a:ext cx="4161097" cy="12904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734"/>
          </a:p>
        </p:txBody>
      </p:sp>
      <p:sp>
        <p:nvSpPr>
          <p:cNvPr id="21" name="Rectangle 2"/>
          <p:cNvSpPr/>
          <p:nvPr/>
        </p:nvSpPr>
        <p:spPr>
          <a:xfrm>
            <a:off x="16138940" y="5366365"/>
            <a:ext cx="33856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Helvetica Light"/>
                <a:cs typeface="Helvetica Light"/>
              </a:rPr>
              <a:t>ButtonRenderer</a:t>
            </a:r>
            <a:endParaRPr lang="en-US" sz="3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2" name="Rectangle 2"/>
          <p:cNvSpPr/>
          <p:nvPr/>
        </p:nvSpPr>
        <p:spPr>
          <a:xfrm>
            <a:off x="16254942" y="7802660"/>
            <a:ext cx="33856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Helvetica Light"/>
                <a:cs typeface="Helvetica Light"/>
              </a:rPr>
              <a:t>ButtonRenderer</a:t>
            </a:r>
            <a:endParaRPr lang="en-US" sz="3200" dirty="0">
              <a:solidFill>
                <a:schemeClr val="bg1"/>
              </a:solidFill>
              <a:latin typeface="Helvetica Light"/>
              <a:cs typeface="Helvetica Light"/>
            </a:endParaRPr>
          </a:p>
          <a:p>
            <a:endParaRPr lang="en-US" sz="3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3" name="Rectangle 2"/>
          <p:cNvSpPr/>
          <p:nvPr/>
        </p:nvSpPr>
        <p:spPr>
          <a:xfrm>
            <a:off x="16254942" y="10210506"/>
            <a:ext cx="33856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Helvetica Light"/>
                <a:cs typeface="Helvetica Light"/>
              </a:rPr>
              <a:t>ButtonRenderer</a:t>
            </a:r>
            <a:endParaRPr lang="en-US" sz="3200" dirty="0">
              <a:solidFill>
                <a:schemeClr val="bg1"/>
              </a:solidFill>
              <a:latin typeface="Helvetica Light"/>
              <a:cs typeface="Helvetica Light"/>
            </a:endParaRPr>
          </a:p>
          <a:p>
            <a:endParaRPr lang="en-US" sz="3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cxnSp>
        <p:nvCxnSpPr>
          <p:cNvPr id="24" name="Conector recto de flecha 23"/>
          <p:cNvCxnSpPr>
            <a:stCxn id="17" idx="3"/>
          </p:cNvCxnSpPr>
          <p:nvPr/>
        </p:nvCxnSpPr>
        <p:spPr>
          <a:xfrm flipV="1">
            <a:off x="19912303" y="5776707"/>
            <a:ext cx="1828681" cy="29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/>
          <p:nvPr/>
        </p:nvCxnSpPr>
        <p:spPr>
          <a:xfrm flipV="1">
            <a:off x="19903096" y="8240801"/>
            <a:ext cx="1828681" cy="29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/>
          <p:nvPr/>
        </p:nvCxnSpPr>
        <p:spPr>
          <a:xfrm flipV="1">
            <a:off x="19894118" y="10704893"/>
            <a:ext cx="1828681" cy="29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"/>
          <p:cNvSpPr/>
          <p:nvPr/>
        </p:nvSpPr>
        <p:spPr>
          <a:xfrm>
            <a:off x="21703666" y="5353417"/>
            <a:ext cx="2684495" cy="543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34" dirty="0" err="1">
                <a:solidFill>
                  <a:srgbClr val="595959"/>
                </a:solidFill>
                <a:latin typeface="Helvetica Light"/>
                <a:cs typeface="Helvetica Light"/>
              </a:rPr>
              <a:t>UIButton</a:t>
            </a:r>
            <a:endParaRPr lang="en-US" sz="2934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29" name="Rectangle 2"/>
          <p:cNvSpPr/>
          <p:nvPr/>
        </p:nvSpPr>
        <p:spPr>
          <a:xfrm>
            <a:off x="21697920" y="7891554"/>
            <a:ext cx="2684495" cy="543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34" dirty="0">
                <a:solidFill>
                  <a:srgbClr val="595959"/>
                </a:solidFill>
                <a:latin typeface="Helvetica Light"/>
                <a:cs typeface="Helvetica Light"/>
              </a:rPr>
              <a:t>Button</a:t>
            </a:r>
          </a:p>
        </p:txBody>
      </p:sp>
      <p:sp>
        <p:nvSpPr>
          <p:cNvPr id="30" name="Rectangle 2"/>
          <p:cNvSpPr/>
          <p:nvPr/>
        </p:nvSpPr>
        <p:spPr>
          <a:xfrm>
            <a:off x="21697918" y="10330845"/>
            <a:ext cx="2684495" cy="543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34" dirty="0">
                <a:solidFill>
                  <a:srgbClr val="595959"/>
                </a:solidFill>
                <a:latin typeface="Helvetica Light"/>
                <a:cs typeface="Helvetica Light"/>
              </a:rPr>
              <a:t>Button</a:t>
            </a:r>
          </a:p>
        </p:txBody>
      </p:sp>
      <p:sp>
        <p:nvSpPr>
          <p:cNvPr id="31" name="Rectángulo 30"/>
          <p:cNvSpPr/>
          <p:nvPr/>
        </p:nvSpPr>
        <p:spPr>
          <a:xfrm>
            <a:off x="15765377" y="5170499"/>
            <a:ext cx="4161097" cy="129043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734"/>
          </a:p>
        </p:txBody>
      </p:sp>
      <p:sp>
        <p:nvSpPr>
          <p:cNvPr id="32" name="Rectangle 2"/>
          <p:cNvSpPr/>
          <p:nvPr/>
        </p:nvSpPr>
        <p:spPr>
          <a:xfrm>
            <a:off x="15901719" y="5395065"/>
            <a:ext cx="40920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Helvetica Light"/>
                <a:cs typeface="Helvetica Light"/>
              </a:rPr>
              <a:t>MyButtonRenderer</a:t>
            </a:r>
            <a:endParaRPr lang="en-US" sz="3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33" name="Rectangle 2"/>
          <p:cNvSpPr/>
          <p:nvPr/>
        </p:nvSpPr>
        <p:spPr>
          <a:xfrm>
            <a:off x="21530948" y="4641130"/>
            <a:ext cx="2680729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66" dirty="0" err="1">
                <a:solidFill>
                  <a:srgbClr val="595959"/>
                </a:solidFill>
                <a:latin typeface="Helvetica Light"/>
                <a:cs typeface="Helvetica Light"/>
              </a:rPr>
              <a:t>UIImage</a:t>
            </a:r>
            <a:endParaRPr lang="en-US" sz="4266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6294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2" grpId="0" animBg="1"/>
      <p:bldP spid="14" grpId="0"/>
      <p:bldP spid="17" grpId="0" animBg="1"/>
      <p:bldP spid="19" grpId="0" animBg="1"/>
      <p:bldP spid="20" grpId="0" animBg="1"/>
      <p:bldP spid="21" grpId="0"/>
      <p:bldP spid="22" grpId="0"/>
      <p:bldP spid="23" grpId="0"/>
      <p:bldP spid="28" grpId="0"/>
      <p:bldP spid="29" grpId="0"/>
      <p:bldP spid="30" grpId="0"/>
      <p:bldP spid="31" grpId="0" animBg="1"/>
      <p:bldP spid="32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6429" y="1742271"/>
            <a:ext cx="21603783" cy="133048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Creando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nuevos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controles</a:t>
            </a:r>
            <a:r>
              <a:rPr lang="en-US" dirty="0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usando</a:t>
            </a:r>
            <a:r>
              <a:rPr lang="en-US" dirty="0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Renderers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1526427" y="2558813"/>
            <a:ext cx="21570790" cy="812747"/>
          </a:xfrm>
        </p:spPr>
        <p:txBody>
          <a:bodyPr>
            <a:normAutofit/>
          </a:bodyPr>
          <a:lstStyle/>
          <a:p>
            <a:r>
              <a:rPr lang="en-US" dirty="0" err="1"/>
              <a:t>Pasos</a:t>
            </a:r>
            <a:r>
              <a:rPr lang="en-US" dirty="0"/>
              <a:t> a </a:t>
            </a:r>
            <a:r>
              <a:rPr lang="en-US" dirty="0" err="1"/>
              <a:t>seguir</a:t>
            </a:r>
            <a:endParaRPr lang="en-US" dirty="0"/>
          </a:p>
        </p:txBody>
      </p:sp>
      <p:sp>
        <p:nvSpPr>
          <p:cNvPr id="6" name="Rectangle 2"/>
          <p:cNvSpPr/>
          <p:nvPr/>
        </p:nvSpPr>
        <p:spPr>
          <a:xfrm>
            <a:off x="1526427" y="3794983"/>
            <a:ext cx="22350545" cy="913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334" dirty="0" err="1">
                <a:solidFill>
                  <a:srgbClr val="595959"/>
                </a:solidFill>
                <a:latin typeface="Helvetica Light"/>
                <a:cs typeface="Helvetica Light"/>
              </a:rPr>
              <a:t>Siempre</a:t>
            </a:r>
            <a:r>
              <a:rPr lang="en-US" sz="5334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5334" dirty="0" err="1">
                <a:solidFill>
                  <a:srgbClr val="595959"/>
                </a:solidFill>
                <a:latin typeface="Helvetica Light"/>
                <a:cs typeface="Helvetica Light"/>
              </a:rPr>
              <a:t>tendremos</a:t>
            </a:r>
            <a:r>
              <a:rPr lang="en-US" sz="5334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5334" b="1" dirty="0">
                <a:solidFill>
                  <a:srgbClr val="595959"/>
                </a:solidFill>
                <a:latin typeface="Helvetica Light"/>
                <a:cs typeface="Helvetica Light"/>
              </a:rPr>
              <a:t>DOS PARTES</a:t>
            </a:r>
            <a:r>
              <a:rPr lang="en-US" sz="5334" dirty="0">
                <a:solidFill>
                  <a:srgbClr val="595959"/>
                </a:solidFill>
                <a:latin typeface="Helvetica Light"/>
                <a:cs typeface="Helvetica Light"/>
              </a:rPr>
              <a:t>: El </a:t>
            </a:r>
            <a:r>
              <a:rPr lang="en-US" sz="5334" dirty="0" err="1">
                <a:solidFill>
                  <a:srgbClr val="595959"/>
                </a:solidFill>
                <a:latin typeface="Helvetica Light"/>
                <a:cs typeface="Helvetica Light"/>
              </a:rPr>
              <a:t>Elemento</a:t>
            </a:r>
            <a:r>
              <a:rPr lang="en-US" sz="5334" dirty="0">
                <a:solidFill>
                  <a:srgbClr val="595959"/>
                </a:solidFill>
                <a:latin typeface="Helvetica Light"/>
                <a:cs typeface="Helvetica Light"/>
              </a:rPr>
              <a:t> y el Renderer</a:t>
            </a:r>
          </a:p>
        </p:txBody>
      </p:sp>
      <p:sp>
        <p:nvSpPr>
          <p:cNvPr id="3" name="Rectángulo redondeado 2"/>
          <p:cNvSpPr/>
          <p:nvPr/>
        </p:nvSpPr>
        <p:spPr>
          <a:xfrm>
            <a:off x="1828681" y="7428509"/>
            <a:ext cx="3454175" cy="3454175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734"/>
          </a:p>
        </p:txBody>
      </p:sp>
      <p:sp>
        <p:nvSpPr>
          <p:cNvPr id="8" name="Rectangle 2"/>
          <p:cNvSpPr/>
          <p:nvPr/>
        </p:nvSpPr>
        <p:spPr>
          <a:xfrm>
            <a:off x="1526427" y="5974189"/>
            <a:ext cx="5892416" cy="995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34" dirty="0">
                <a:solidFill>
                  <a:srgbClr val="595959"/>
                </a:solidFill>
                <a:latin typeface="Helvetica Light"/>
                <a:cs typeface="Helvetica Light"/>
              </a:rPr>
              <a:t>Element describe la </a:t>
            </a:r>
            <a:r>
              <a:rPr lang="en-US" sz="2934" dirty="0" err="1">
                <a:solidFill>
                  <a:srgbClr val="595959"/>
                </a:solidFill>
                <a:latin typeface="Helvetica Light"/>
                <a:cs typeface="Helvetica Light"/>
              </a:rPr>
              <a:t>apariencia</a:t>
            </a:r>
            <a:r>
              <a:rPr lang="en-US" sz="2934" dirty="0">
                <a:solidFill>
                  <a:srgbClr val="595959"/>
                </a:solidFill>
                <a:latin typeface="Helvetica Light"/>
                <a:cs typeface="Helvetica Light"/>
              </a:rPr>
              <a:t> del control</a:t>
            </a:r>
          </a:p>
        </p:txBody>
      </p:sp>
      <p:sp>
        <p:nvSpPr>
          <p:cNvPr id="9" name="Rectangle 2"/>
          <p:cNvSpPr/>
          <p:nvPr/>
        </p:nvSpPr>
        <p:spPr>
          <a:xfrm>
            <a:off x="2290000" y="7670748"/>
            <a:ext cx="2531541" cy="543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934" dirty="0">
                <a:solidFill>
                  <a:schemeClr val="bg1"/>
                </a:solidFill>
                <a:latin typeface="Helvetica Light"/>
                <a:cs typeface="Helvetica Light"/>
              </a:rPr>
              <a:t>Button</a:t>
            </a:r>
          </a:p>
        </p:txBody>
      </p:sp>
      <p:sp>
        <p:nvSpPr>
          <p:cNvPr id="10" name="Rectangle 2"/>
          <p:cNvSpPr/>
          <p:nvPr/>
        </p:nvSpPr>
        <p:spPr>
          <a:xfrm>
            <a:off x="2031870" y="8483497"/>
            <a:ext cx="3047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 Light"/>
                <a:cs typeface="Helvetica Light"/>
              </a:rPr>
              <a:t>Text</a:t>
            </a:r>
          </a:p>
          <a:p>
            <a:r>
              <a:rPr lang="en-US" sz="2400" dirty="0" err="1">
                <a:solidFill>
                  <a:schemeClr val="bg1"/>
                </a:solidFill>
                <a:latin typeface="Helvetica Light"/>
                <a:cs typeface="Helvetica Light"/>
              </a:rPr>
              <a:t>TextColor</a:t>
            </a:r>
            <a:endParaRPr lang="en-US" sz="2400" dirty="0">
              <a:solidFill>
                <a:schemeClr val="bg1"/>
              </a:solidFill>
              <a:latin typeface="Helvetica Light"/>
              <a:cs typeface="Helvetica Light"/>
            </a:endParaRPr>
          </a:p>
          <a:p>
            <a:r>
              <a:rPr lang="en-US" sz="2400" dirty="0">
                <a:solidFill>
                  <a:schemeClr val="bg1"/>
                </a:solidFill>
                <a:latin typeface="Helvetica Light"/>
                <a:cs typeface="Helvetica Light"/>
              </a:rPr>
              <a:t>…</a:t>
            </a:r>
          </a:p>
        </p:txBody>
      </p:sp>
      <p:cxnSp>
        <p:nvCxnSpPr>
          <p:cNvPr id="11" name="Conector recto 10"/>
          <p:cNvCxnSpPr/>
          <p:nvPr/>
        </p:nvCxnSpPr>
        <p:spPr>
          <a:xfrm>
            <a:off x="2031870" y="8368328"/>
            <a:ext cx="3047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echa derecha 11"/>
          <p:cNvSpPr/>
          <p:nvPr/>
        </p:nvSpPr>
        <p:spPr>
          <a:xfrm>
            <a:off x="6095603" y="7769234"/>
            <a:ext cx="6908350" cy="89170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734"/>
          </a:p>
        </p:txBody>
      </p:sp>
      <p:sp>
        <p:nvSpPr>
          <p:cNvPr id="14" name="Rectangle 2"/>
          <p:cNvSpPr/>
          <p:nvPr/>
        </p:nvSpPr>
        <p:spPr>
          <a:xfrm>
            <a:off x="6603570" y="8660937"/>
            <a:ext cx="5892416" cy="995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34" dirty="0">
                <a:solidFill>
                  <a:srgbClr val="595959"/>
                </a:solidFill>
                <a:latin typeface="Helvetica Light"/>
                <a:cs typeface="Helvetica Light"/>
              </a:rPr>
              <a:t>Renderer </a:t>
            </a:r>
            <a:r>
              <a:rPr lang="en-US" sz="2934" dirty="0" err="1">
                <a:solidFill>
                  <a:srgbClr val="595959"/>
                </a:solidFill>
                <a:latin typeface="Helvetica Light"/>
                <a:cs typeface="Helvetica Light"/>
              </a:rPr>
              <a:t>crea</a:t>
            </a:r>
            <a:r>
              <a:rPr lang="en-US" sz="2934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934" dirty="0" err="1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sz="2934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934" dirty="0" err="1">
                <a:solidFill>
                  <a:srgbClr val="595959"/>
                </a:solidFill>
                <a:latin typeface="Helvetica Light"/>
                <a:cs typeface="Helvetica Light"/>
              </a:rPr>
              <a:t>visualización</a:t>
            </a:r>
            <a:r>
              <a:rPr lang="en-US" sz="2934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934" dirty="0" err="1">
                <a:solidFill>
                  <a:srgbClr val="595959"/>
                </a:solidFill>
                <a:latin typeface="Helvetica Light"/>
                <a:cs typeface="Helvetica Light"/>
              </a:rPr>
              <a:t>específica</a:t>
            </a:r>
            <a:r>
              <a:rPr lang="en-US" sz="2934" dirty="0">
                <a:solidFill>
                  <a:srgbClr val="595959"/>
                </a:solidFill>
                <a:latin typeface="Helvetica Light"/>
                <a:cs typeface="Helvetica Light"/>
              </a:rPr>
              <a:t> para </a:t>
            </a:r>
            <a:r>
              <a:rPr lang="en-US" sz="2934" dirty="0" err="1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934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934" dirty="0" err="1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2934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3157" y="4944236"/>
            <a:ext cx="1838050" cy="183805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3159" y="7321775"/>
            <a:ext cx="1838050" cy="183805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2295" y="9699309"/>
            <a:ext cx="1843080" cy="184308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15751208" y="5161199"/>
            <a:ext cx="4161097" cy="129043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734"/>
          </a:p>
        </p:txBody>
      </p:sp>
      <p:sp>
        <p:nvSpPr>
          <p:cNvPr id="19" name="Rectángulo 18"/>
          <p:cNvSpPr/>
          <p:nvPr/>
        </p:nvSpPr>
        <p:spPr>
          <a:xfrm>
            <a:off x="15751204" y="7576630"/>
            <a:ext cx="4161097" cy="129043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734"/>
          </a:p>
        </p:txBody>
      </p:sp>
      <p:sp>
        <p:nvSpPr>
          <p:cNvPr id="20" name="Rectángulo 19"/>
          <p:cNvSpPr/>
          <p:nvPr/>
        </p:nvSpPr>
        <p:spPr>
          <a:xfrm>
            <a:off x="15742001" y="10034422"/>
            <a:ext cx="4161097" cy="129043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734"/>
          </a:p>
        </p:txBody>
      </p:sp>
      <p:sp>
        <p:nvSpPr>
          <p:cNvPr id="21" name="Rectangle 2"/>
          <p:cNvSpPr/>
          <p:nvPr/>
        </p:nvSpPr>
        <p:spPr>
          <a:xfrm>
            <a:off x="16138940" y="5366365"/>
            <a:ext cx="33856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Helvetica Light"/>
                <a:cs typeface="Helvetica Light"/>
              </a:rPr>
              <a:t>ButtonRenderer</a:t>
            </a:r>
            <a:endParaRPr lang="en-US" sz="3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2" name="Rectangle 2"/>
          <p:cNvSpPr/>
          <p:nvPr/>
        </p:nvSpPr>
        <p:spPr>
          <a:xfrm>
            <a:off x="16254942" y="7802660"/>
            <a:ext cx="33856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Helvetica Light"/>
                <a:cs typeface="Helvetica Light"/>
              </a:rPr>
              <a:t>ButtonRenderer</a:t>
            </a:r>
            <a:endParaRPr lang="en-US" sz="3200" dirty="0">
              <a:solidFill>
                <a:schemeClr val="bg1"/>
              </a:solidFill>
              <a:latin typeface="Helvetica Light"/>
              <a:cs typeface="Helvetica Light"/>
            </a:endParaRPr>
          </a:p>
          <a:p>
            <a:endParaRPr lang="en-US" sz="3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3" name="Rectangle 2"/>
          <p:cNvSpPr/>
          <p:nvPr/>
        </p:nvSpPr>
        <p:spPr>
          <a:xfrm>
            <a:off x="16254942" y="10210506"/>
            <a:ext cx="33856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Helvetica Light"/>
                <a:cs typeface="Helvetica Light"/>
              </a:rPr>
              <a:t>ButtonRenderer</a:t>
            </a:r>
            <a:endParaRPr lang="en-US" sz="3200" dirty="0">
              <a:solidFill>
                <a:schemeClr val="bg1"/>
              </a:solidFill>
              <a:latin typeface="Helvetica Light"/>
              <a:cs typeface="Helvetica Light"/>
            </a:endParaRPr>
          </a:p>
          <a:p>
            <a:endParaRPr lang="en-US" sz="3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cxnSp>
        <p:nvCxnSpPr>
          <p:cNvPr id="24" name="Conector recto de flecha 23"/>
          <p:cNvCxnSpPr>
            <a:stCxn id="17" idx="3"/>
          </p:cNvCxnSpPr>
          <p:nvPr/>
        </p:nvCxnSpPr>
        <p:spPr>
          <a:xfrm flipV="1">
            <a:off x="19912303" y="5776707"/>
            <a:ext cx="1828681" cy="29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/>
          <p:nvPr/>
        </p:nvCxnSpPr>
        <p:spPr>
          <a:xfrm flipV="1">
            <a:off x="19903096" y="8240801"/>
            <a:ext cx="1828681" cy="29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/>
          <p:nvPr/>
        </p:nvCxnSpPr>
        <p:spPr>
          <a:xfrm flipV="1">
            <a:off x="19894118" y="10704893"/>
            <a:ext cx="1828681" cy="29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"/>
          <p:cNvSpPr/>
          <p:nvPr/>
        </p:nvSpPr>
        <p:spPr>
          <a:xfrm>
            <a:off x="21697920" y="7891554"/>
            <a:ext cx="2684495" cy="543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34" dirty="0">
                <a:solidFill>
                  <a:srgbClr val="595959"/>
                </a:solidFill>
                <a:latin typeface="Helvetica Light"/>
                <a:cs typeface="Helvetica Light"/>
              </a:rPr>
              <a:t>Button</a:t>
            </a:r>
          </a:p>
        </p:txBody>
      </p:sp>
      <p:sp>
        <p:nvSpPr>
          <p:cNvPr id="30" name="Rectangle 2"/>
          <p:cNvSpPr/>
          <p:nvPr/>
        </p:nvSpPr>
        <p:spPr>
          <a:xfrm>
            <a:off x="21697918" y="10330845"/>
            <a:ext cx="2684495" cy="543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34" dirty="0">
                <a:solidFill>
                  <a:srgbClr val="595959"/>
                </a:solidFill>
                <a:latin typeface="Helvetica Light"/>
                <a:cs typeface="Helvetica Light"/>
              </a:rPr>
              <a:t>Button</a:t>
            </a:r>
          </a:p>
        </p:txBody>
      </p:sp>
      <p:sp>
        <p:nvSpPr>
          <p:cNvPr id="31" name="Rectángulo 30"/>
          <p:cNvSpPr/>
          <p:nvPr/>
        </p:nvSpPr>
        <p:spPr>
          <a:xfrm>
            <a:off x="15765377" y="5170499"/>
            <a:ext cx="4161097" cy="129043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734"/>
          </a:p>
        </p:txBody>
      </p:sp>
      <p:sp>
        <p:nvSpPr>
          <p:cNvPr id="32" name="Rectangle 2"/>
          <p:cNvSpPr/>
          <p:nvPr/>
        </p:nvSpPr>
        <p:spPr>
          <a:xfrm>
            <a:off x="15901719" y="5395065"/>
            <a:ext cx="40920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Helvetica Light"/>
                <a:cs typeface="Helvetica Light"/>
              </a:rPr>
              <a:t>MyButtonRenderer</a:t>
            </a:r>
            <a:endParaRPr lang="en-US" sz="3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33" name="Rectangle 2"/>
          <p:cNvSpPr/>
          <p:nvPr/>
        </p:nvSpPr>
        <p:spPr>
          <a:xfrm>
            <a:off x="21697917" y="5224886"/>
            <a:ext cx="2680729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66" dirty="0" err="1">
                <a:solidFill>
                  <a:srgbClr val="595959"/>
                </a:solidFill>
                <a:latin typeface="Helvetica Light"/>
                <a:cs typeface="Helvetica Light"/>
              </a:rPr>
              <a:t>UIImage</a:t>
            </a:r>
            <a:endParaRPr lang="en-US" sz="4266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75651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8" grpId="0"/>
      <p:bldP spid="9" grpId="0"/>
      <p:bldP spid="10" grpId="0"/>
      <p:bldP spid="12" grpId="0" animBg="1"/>
      <p:bldP spid="14" grpId="0"/>
      <p:bldP spid="17" grpId="0" animBg="1"/>
      <p:bldP spid="19" grpId="0" animBg="1"/>
      <p:bldP spid="20" grpId="0" animBg="1"/>
      <p:bldP spid="21" grpId="0"/>
      <p:bldP spid="22" grpId="0"/>
      <p:bldP spid="23" grpId="0"/>
      <p:bldP spid="29" grpId="0"/>
      <p:bldP spid="30" grpId="0"/>
      <p:bldP spid="31" grpId="0" animBg="1"/>
      <p:bldP spid="32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1401934" y="1608891"/>
            <a:ext cx="21603783" cy="1330483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Creando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nuevos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controles</a:t>
            </a:r>
            <a:r>
              <a:rPr lang="en-US" dirty="0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usando</a:t>
            </a:r>
            <a:r>
              <a:rPr lang="en-US" dirty="0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Renderers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1401936" y="2533000"/>
            <a:ext cx="21570790" cy="81274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734" dirty="0" err="1"/>
              <a:t>Pasos</a:t>
            </a:r>
            <a:r>
              <a:rPr lang="en-US" sz="3734" dirty="0"/>
              <a:t> a </a:t>
            </a:r>
            <a:r>
              <a:rPr lang="en-US" sz="3734" dirty="0" err="1"/>
              <a:t>seguir</a:t>
            </a:r>
            <a:endParaRPr lang="en-US" sz="3734" dirty="0"/>
          </a:p>
        </p:txBody>
      </p:sp>
      <p:sp>
        <p:nvSpPr>
          <p:cNvPr id="5" name="Rectangle 2"/>
          <p:cNvSpPr/>
          <p:nvPr/>
        </p:nvSpPr>
        <p:spPr>
          <a:xfrm>
            <a:off x="1401936" y="4399981"/>
            <a:ext cx="209612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400" dirty="0">
                <a:solidFill>
                  <a:srgbClr val="595959"/>
                </a:solidFill>
                <a:latin typeface="Helvetica Light"/>
                <a:cs typeface="Helvetica Light"/>
              </a:rPr>
              <a:t>1º Paso – </a:t>
            </a:r>
            <a:r>
              <a:rPr lang="en-US" sz="6400" dirty="0" err="1">
                <a:solidFill>
                  <a:srgbClr val="595959"/>
                </a:solidFill>
                <a:latin typeface="Helvetica Light"/>
                <a:cs typeface="Helvetica Light"/>
              </a:rPr>
              <a:t>Crear</a:t>
            </a:r>
            <a:r>
              <a:rPr lang="en-US" sz="6400" dirty="0">
                <a:solidFill>
                  <a:srgbClr val="595959"/>
                </a:solidFill>
                <a:latin typeface="Helvetica Light"/>
                <a:cs typeface="Helvetica Light"/>
              </a:rPr>
              <a:t> la </a:t>
            </a:r>
            <a:r>
              <a:rPr lang="en-US" sz="6400" dirty="0" err="1">
                <a:solidFill>
                  <a:srgbClr val="595959"/>
                </a:solidFill>
                <a:latin typeface="Helvetica Light"/>
                <a:cs typeface="Helvetica Light"/>
              </a:rPr>
              <a:t>definición</a:t>
            </a:r>
            <a:r>
              <a:rPr lang="en-US" sz="6400" dirty="0">
                <a:solidFill>
                  <a:srgbClr val="595959"/>
                </a:solidFill>
                <a:latin typeface="Helvetica Light"/>
                <a:cs typeface="Helvetica Light"/>
              </a:rPr>
              <a:t> en la </a:t>
            </a:r>
            <a:r>
              <a:rPr lang="en-US" sz="6400" dirty="0" err="1">
                <a:solidFill>
                  <a:srgbClr val="595959"/>
                </a:solidFill>
                <a:latin typeface="Helvetica Light"/>
                <a:cs typeface="Helvetica Light"/>
              </a:rPr>
              <a:t>librería</a:t>
            </a:r>
            <a:r>
              <a:rPr lang="en-US" sz="64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6400" dirty="0" err="1">
                <a:solidFill>
                  <a:srgbClr val="595959"/>
                </a:solidFill>
                <a:latin typeface="Helvetica Light"/>
                <a:cs typeface="Helvetica Light"/>
              </a:rPr>
              <a:t>compartida</a:t>
            </a:r>
            <a:endParaRPr lang="en-US" sz="6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1401936" y="5579988"/>
            <a:ext cx="21603783" cy="4196662"/>
          </a:xfrm>
          <a:prstGeom prst="rect">
            <a:avLst/>
          </a:prstGeom>
          <a:solidFill>
            <a:srgbClr val="210140"/>
          </a:solidFill>
          <a:ln>
            <a:solidFill>
              <a:srgbClr val="210140"/>
            </a:solidFill>
          </a:ln>
        </p:spPr>
        <p:txBody>
          <a:bodyPr wrap="square">
            <a:spAutoFit/>
          </a:bodyPr>
          <a:lstStyle/>
          <a:p>
            <a:r>
              <a:rPr lang="en-US" sz="5334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US" sz="5334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</a:t>
            </a:r>
            <a:r>
              <a:rPr lang="en-US" sz="5334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5334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BoxView</a:t>
            </a:r>
            <a:endParaRPr lang="en-US" sz="5334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5334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endParaRPr lang="en-US" sz="5334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5334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5334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7" name="Conector recto de flecha 6"/>
          <p:cNvCxnSpPr>
            <a:cxnSpLocks/>
          </p:cNvCxnSpPr>
          <p:nvPr/>
        </p:nvCxnSpPr>
        <p:spPr>
          <a:xfrm>
            <a:off x="13816700" y="6451627"/>
            <a:ext cx="1851668" cy="367331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/>
          <p:cNvSpPr/>
          <p:nvPr/>
        </p:nvSpPr>
        <p:spPr>
          <a:xfrm>
            <a:off x="13687657" y="10124945"/>
            <a:ext cx="998914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err="1">
                <a:solidFill>
                  <a:srgbClr val="595959"/>
                </a:solidFill>
                <a:latin typeface="Helvetica Light"/>
                <a:cs typeface="Helvetica Light"/>
              </a:rPr>
              <a:t>BoxView</a:t>
            </a:r>
            <a:r>
              <a:rPr lang="en-US" sz="48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4800" dirty="0" err="1">
                <a:solidFill>
                  <a:srgbClr val="595959"/>
                </a:solidFill>
                <a:latin typeface="Helvetica Light"/>
                <a:cs typeface="Helvetica Light"/>
              </a:rPr>
              <a:t>es</a:t>
            </a:r>
            <a:r>
              <a:rPr lang="en-US" sz="48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4800" dirty="0" err="1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sz="4800" dirty="0">
                <a:solidFill>
                  <a:srgbClr val="595959"/>
                </a:solidFill>
                <a:latin typeface="Helvetica Light"/>
                <a:cs typeface="Helvetica Light"/>
              </a:rPr>
              <a:t> vista </a:t>
            </a:r>
            <a:r>
              <a:rPr lang="en-US" sz="4800" dirty="0" err="1">
                <a:solidFill>
                  <a:srgbClr val="595959"/>
                </a:solidFill>
                <a:latin typeface="Helvetica Light"/>
                <a:cs typeface="Helvetica Light"/>
              </a:rPr>
              <a:t>existente</a:t>
            </a:r>
            <a:r>
              <a:rPr lang="en-US" sz="48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4800" dirty="0" err="1">
                <a:solidFill>
                  <a:srgbClr val="595959"/>
                </a:solidFill>
                <a:latin typeface="Helvetica Light"/>
                <a:cs typeface="Helvetica Light"/>
              </a:rPr>
              <a:t>que</a:t>
            </a:r>
            <a:r>
              <a:rPr lang="en-US" sz="48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4800" dirty="0" err="1">
                <a:solidFill>
                  <a:srgbClr val="595959"/>
                </a:solidFill>
                <a:latin typeface="Helvetica Light"/>
                <a:cs typeface="Helvetica Light"/>
              </a:rPr>
              <a:t>estamos</a:t>
            </a:r>
            <a:r>
              <a:rPr lang="en-US" sz="48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4800" dirty="0" err="1">
                <a:solidFill>
                  <a:srgbClr val="595959"/>
                </a:solidFill>
                <a:latin typeface="Helvetica Light"/>
                <a:cs typeface="Helvetica Light"/>
              </a:rPr>
              <a:t>extendiendo</a:t>
            </a:r>
            <a:r>
              <a:rPr lang="en-US" sz="4800" dirty="0">
                <a:solidFill>
                  <a:srgbClr val="595959"/>
                </a:solidFill>
                <a:latin typeface="Helvetica Light"/>
                <a:cs typeface="Helvetica Light"/>
              </a:rPr>
              <a:t>. </a:t>
            </a:r>
            <a:r>
              <a:rPr lang="en-US" sz="4800" dirty="0" err="1">
                <a:solidFill>
                  <a:srgbClr val="595959"/>
                </a:solidFill>
                <a:latin typeface="Helvetica Light"/>
                <a:cs typeface="Helvetica Light"/>
              </a:rPr>
              <a:t>Podríamos</a:t>
            </a:r>
            <a:r>
              <a:rPr lang="en-US" sz="4800" dirty="0">
                <a:solidFill>
                  <a:srgbClr val="595959"/>
                </a:solidFill>
                <a:latin typeface="Helvetica Light"/>
                <a:cs typeface="Helvetica Light"/>
              </a:rPr>
              <a:t> utilizer View y </a:t>
            </a:r>
            <a:r>
              <a:rPr lang="en-US" sz="4800" dirty="0" err="1">
                <a:solidFill>
                  <a:srgbClr val="595959"/>
                </a:solidFill>
                <a:latin typeface="Helvetica Light"/>
                <a:cs typeface="Helvetica Light"/>
              </a:rPr>
              <a:t>crear</a:t>
            </a:r>
            <a:r>
              <a:rPr lang="en-US" sz="48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4800" dirty="0" err="1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sz="48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4800" dirty="0" err="1">
                <a:solidFill>
                  <a:srgbClr val="595959"/>
                </a:solidFill>
                <a:latin typeface="Helvetica Light"/>
                <a:cs typeface="Helvetica Light"/>
              </a:rPr>
              <a:t>totalmente</a:t>
            </a:r>
            <a:r>
              <a:rPr lang="en-US" sz="48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4800" dirty="0" err="1">
                <a:solidFill>
                  <a:srgbClr val="595959"/>
                </a:solidFill>
                <a:latin typeface="Helvetica Light"/>
                <a:cs typeface="Helvetica Light"/>
              </a:rPr>
              <a:t>nueva</a:t>
            </a:r>
            <a:r>
              <a:rPr lang="en-US" sz="4800" dirty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438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rcRect/>
          <a:stretch>
            <a:fillRect/>
          </a:stretch>
        </a:blipFill>
        <a:ln w="152400">
          <a:solidFill>
            <a:schemeClr val="bg1"/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2628</Words>
  <Application>Microsoft Macintosh PowerPoint</Application>
  <PresentationFormat>Personalizado</PresentationFormat>
  <Paragraphs>331</Paragraphs>
  <Slides>46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0</vt:i4>
      </vt:variant>
      <vt:variant>
        <vt:lpstr>Títulos de diapositiva</vt:lpstr>
      </vt:variant>
      <vt:variant>
        <vt:i4>46</vt:i4>
      </vt:variant>
    </vt:vector>
  </HeadingPairs>
  <TitlesOfParts>
    <vt:vector size="55" baseType="lpstr">
      <vt:lpstr>Arial</vt:lpstr>
      <vt:lpstr>Calibri</vt:lpstr>
      <vt:lpstr>Calibri Light</vt:lpstr>
      <vt:lpstr>Consolas</vt:lpstr>
      <vt:lpstr>Exo</vt:lpstr>
      <vt:lpstr>Helvetica Light</vt:lpstr>
      <vt:lpstr>Segoe UI</vt:lpstr>
      <vt:lpstr>Wingdings</vt:lpstr>
      <vt:lpstr>Tema de Office</vt:lpstr>
      <vt:lpstr>Creando controles para Xamarin.Forms</vt:lpstr>
      <vt:lpstr>Presentación de PowerPoint</vt:lpstr>
      <vt:lpstr>Presentación de PowerPoint</vt:lpstr>
      <vt:lpstr>¿Qué vamos a ver?</vt:lpstr>
      <vt:lpstr>Creando controles usando Custom Renderers</vt:lpstr>
      <vt:lpstr>Presentación de PowerPoint</vt:lpstr>
      <vt:lpstr>Extendiendo un control en una plataforma</vt:lpstr>
      <vt:lpstr>Creando nuevos controles usando Renderers</vt:lpstr>
      <vt:lpstr>Creando nuevos controles usando Renderers</vt:lpstr>
      <vt:lpstr>Creando nuevos controles usando Renderers</vt:lpstr>
      <vt:lpstr>Creando nuevos controles usando Renderers</vt:lpstr>
      <vt:lpstr>Creando nuevos controles usando Renderers</vt:lpstr>
      <vt:lpstr>Creando nuevos controles usando Renderers</vt:lpstr>
      <vt:lpstr>Creando nuevos controles usando Renderers</vt:lpstr>
      <vt:lpstr>A tener en cuenta</vt:lpstr>
      <vt:lpstr>A tener en cuenta</vt:lpstr>
      <vt:lpstr>A tener en cuenta</vt:lpstr>
      <vt:lpstr>A tener en cuenta</vt:lpstr>
      <vt:lpstr>Pros y contras</vt:lpstr>
      <vt:lpstr>Creando controles usando SkiaSharp</vt:lpstr>
      <vt:lpstr>SkiaSharp</vt:lpstr>
      <vt:lpstr>Usar SkiaSharp: Añadir la librería</vt:lpstr>
      <vt:lpstr>Usar SkiaSharp: El Canvas</vt:lpstr>
      <vt:lpstr>Usar SkiaSharp: Dibujando</vt:lpstr>
      <vt:lpstr>Usar SkiaSharp: Paint</vt:lpstr>
      <vt:lpstr>Usar SkiaSharp: Manipular el Canvas</vt:lpstr>
      <vt:lpstr>Usar SkiaSharp: User Input</vt:lpstr>
      <vt:lpstr>Crear controles con SkiaSharp</vt:lpstr>
      <vt:lpstr>A tener en cuenta</vt:lpstr>
      <vt:lpstr>Pros y contras</vt:lpstr>
      <vt:lpstr>Creando controles personalizados</vt:lpstr>
      <vt:lpstr>Crear controles personalizados</vt:lpstr>
      <vt:lpstr>¡Más posibilidades!</vt:lpstr>
      <vt:lpstr>A tener en cuenta</vt:lpstr>
      <vt:lpstr>Pros y contras</vt:lpstr>
      <vt:lpstr>Creando Templated Controls</vt:lpstr>
      <vt:lpstr>¿Permitir personalizar todo?</vt:lpstr>
      <vt:lpstr>ControlTemplate</vt:lpstr>
      <vt:lpstr>Templated Control</vt:lpstr>
      <vt:lpstr>Templated Control</vt:lpstr>
      <vt:lpstr>A tener en cuenta</vt:lpstr>
      <vt:lpstr>Pros y contras</vt:lpstr>
      <vt:lpstr>Otros factores a tener en cuenta</vt:lpstr>
      <vt:lpstr>A tener en cuenta</vt:lpstr>
      <vt:lpstr>Preguntas &amp; Respuestas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Creando controles para Xamarin.Forms</dc:title>
  <dc:creator>Javier Suárez Ruiz</dc:creator>
  <cp:lastModifiedBy>Javier Suárez Ruiz</cp:lastModifiedBy>
  <cp:revision>1</cp:revision>
  <dcterms:created xsi:type="dcterms:W3CDTF">2020-09-23T16:43:12Z</dcterms:created>
  <dcterms:modified xsi:type="dcterms:W3CDTF">2020-09-23T16:43:19Z</dcterms:modified>
</cp:coreProperties>
</file>